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0"/>
  </p:notesMasterIdLst>
  <p:sldIdLst>
    <p:sldId id="256" r:id="rId2"/>
    <p:sldId id="257" r:id="rId3"/>
    <p:sldId id="266" r:id="rId4"/>
    <p:sldId id="260" r:id="rId5"/>
    <p:sldId id="269" r:id="rId6"/>
    <p:sldId id="261" r:id="rId7"/>
    <p:sldId id="270" r:id="rId8"/>
    <p:sldId id="263" r:id="rId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3399FF"/>
    <a:srgbClr val="CCECFF"/>
    <a:srgbClr val="33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665" autoAdjust="0"/>
  </p:normalViewPr>
  <p:slideViewPr>
    <p:cSldViewPr>
      <p:cViewPr varScale="1">
        <p:scale>
          <a:sx n="84" d="100"/>
          <a:sy n="84" d="100"/>
        </p:scale>
        <p:origin x="792" y="10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5549" tIns="47774" rIns="95549" bIns="47774" rtlCol="0"/>
          <a:lstStyle>
            <a:lvl1pPr algn="l">
              <a:defRPr sz="1300"/>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5549" tIns="47774" rIns="95549" bIns="47774" rtlCol="0"/>
          <a:lstStyle>
            <a:lvl1pPr algn="r">
              <a:defRPr sz="1300"/>
            </a:lvl1pPr>
          </a:lstStyle>
          <a:p>
            <a:fld id="{B9F9F4EB-A1C8-4CE6-B694-AAD46F3A8970}" type="datetimeFigureOut">
              <a:rPr lang="fr-FR" smtClean="0"/>
              <a:pPr/>
              <a:t>20/06/2020</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49" tIns="47774" rIns="95549" bIns="47774"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5549" tIns="47774" rIns="95549" bIns="4777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5549" tIns="47774" rIns="95549" bIns="47774" rtlCol="0" anchor="b"/>
          <a:lstStyle>
            <a:lvl1pPr algn="l">
              <a:defRPr sz="1300"/>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5549" tIns="47774" rIns="95549" bIns="47774" rtlCol="0" anchor="b"/>
          <a:lstStyle>
            <a:lvl1pPr algn="r">
              <a:defRPr sz="1300"/>
            </a:lvl1pPr>
          </a:lstStyle>
          <a:p>
            <a:fld id="{05A8B497-CA35-4A18-AA01-EA6489B1B037}" type="slidenum">
              <a:rPr lang="fr-FR" smtClean="0"/>
              <a:pPr/>
              <a:t>‹N°›</a:t>
            </a:fld>
            <a:endParaRPr lang="fr-FR" dirty="0"/>
          </a:p>
        </p:txBody>
      </p:sp>
    </p:spTree>
    <p:extLst>
      <p:ext uri="{BB962C8B-B14F-4D97-AF65-F5344CB8AC3E}">
        <p14:creationId xmlns:p14="http://schemas.microsoft.com/office/powerpoint/2010/main" val="22648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 typeface="Wingdings" pitchFamily="-100" charset="2"/>
              <a:buChar char="à"/>
            </a:pPr>
            <a:endParaRPr lang="fr-FR" baseline="0" dirty="0">
              <a:sym typeface="Wingdings"/>
            </a:endParaRPr>
          </a:p>
        </p:txBody>
      </p:sp>
      <p:sp>
        <p:nvSpPr>
          <p:cNvPr id="4" name="Espace réservé du numéro de diapositive 3"/>
          <p:cNvSpPr>
            <a:spLocks noGrp="1"/>
          </p:cNvSpPr>
          <p:nvPr>
            <p:ph type="sldNum" sz="quarter" idx="10"/>
          </p:nvPr>
        </p:nvSpPr>
        <p:spPr/>
        <p:txBody>
          <a:bodyPr/>
          <a:lstStyle/>
          <a:p>
            <a:fld id="{05A8B497-CA35-4A18-AA01-EA6489B1B037}" type="slidenum">
              <a:rPr lang="fr-FR" smtClean="0"/>
              <a:pPr/>
              <a:t>1</a:t>
            </a:fld>
            <a:endParaRPr lang="fr-FR" dirty="0"/>
          </a:p>
        </p:txBody>
      </p:sp>
    </p:spTree>
    <p:extLst>
      <p:ext uri="{BB962C8B-B14F-4D97-AF65-F5344CB8AC3E}">
        <p14:creationId xmlns:p14="http://schemas.microsoft.com/office/powerpoint/2010/main" val="393636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a:t>Poser la complémentarité et l’éclaircir</a:t>
            </a:r>
          </a:p>
          <a:p>
            <a:endParaRPr lang="fr-FR" dirty="0"/>
          </a:p>
        </p:txBody>
      </p:sp>
      <p:sp>
        <p:nvSpPr>
          <p:cNvPr id="4" name="Espace réservé du numéro de diapositive 3"/>
          <p:cNvSpPr>
            <a:spLocks noGrp="1"/>
          </p:cNvSpPr>
          <p:nvPr>
            <p:ph type="sldNum" sz="quarter" idx="10"/>
          </p:nvPr>
        </p:nvSpPr>
        <p:spPr/>
        <p:txBody>
          <a:bodyPr/>
          <a:lstStyle/>
          <a:p>
            <a:fld id="{05A8B497-CA35-4A18-AA01-EA6489B1B037}" type="slidenum">
              <a:rPr lang="fr-FR" smtClean="0"/>
              <a:pPr/>
              <a:t>2</a:t>
            </a:fld>
            <a:endParaRPr lang="fr-FR" dirty="0"/>
          </a:p>
        </p:txBody>
      </p:sp>
    </p:spTree>
    <p:extLst>
      <p:ext uri="{BB962C8B-B14F-4D97-AF65-F5344CB8AC3E}">
        <p14:creationId xmlns:p14="http://schemas.microsoft.com/office/powerpoint/2010/main" val="541358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Deux étages,</a:t>
            </a:r>
            <a:r>
              <a:rPr lang="fr-FR" baseline="0" dirty="0"/>
              <a:t> cinq classes… cantine dans les locaux de l’élémentaire</a:t>
            </a:r>
            <a:endParaRPr lang="fr-FR" dirty="0"/>
          </a:p>
        </p:txBody>
      </p:sp>
      <p:sp>
        <p:nvSpPr>
          <p:cNvPr id="4" name="Espace réservé du numéro de diapositive 3"/>
          <p:cNvSpPr>
            <a:spLocks noGrp="1"/>
          </p:cNvSpPr>
          <p:nvPr>
            <p:ph type="sldNum" sz="quarter" idx="10"/>
          </p:nvPr>
        </p:nvSpPr>
        <p:spPr/>
        <p:txBody>
          <a:bodyPr/>
          <a:lstStyle/>
          <a:p>
            <a:fld id="{05A8B497-CA35-4A18-AA01-EA6489B1B037}" type="slidenum">
              <a:rPr lang="fr-FR" smtClean="0"/>
              <a:pPr/>
              <a:t>4</a:t>
            </a:fld>
            <a:endParaRPr lang="fr-FR" dirty="0"/>
          </a:p>
        </p:txBody>
      </p:sp>
    </p:spTree>
    <p:extLst>
      <p:ext uri="{BB962C8B-B14F-4D97-AF65-F5344CB8AC3E}">
        <p14:creationId xmlns:p14="http://schemas.microsoft.com/office/powerpoint/2010/main" val="3102945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D29AAB0-346E-4CD3-9050-B023BC81F8E8}" type="datetime1">
              <a:rPr lang="fr-FR" smtClean="0"/>
              <a:pPr/>
              <a:t>20/06/2020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5CACB5A7-1F3B-41FE-84D2-900EBB52B202}" type="datetime1">
              <a:rPr lang="fr-FR" smtClean="0"/>
              <a:pPr/>
              <a:t>20/06/2020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1B5DF80-220E-4299-B09A-EE5F8CE3C079}" type="datetime1">
              <a:rPr lang="fr-FR" smtClean="0"/>
              <a:pPr/>
              <a:t>20/06/2020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744E9395-EF44-4D3A-962E-3BEF062470F8}" type="datetime1">
              <a:rPr lang="fr-FR" smtClean="0"/>
              <a:pPr/>
              <a:t>20/06/2020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9E8305B-3DF5-4625-B1F6-9A3729FC759A}" type="datetime1">
              <a:rPr lang="fr-FR" smtClean="0"/>
              <a:pPr/>
              <a:t>20/06/2020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861ABC94-B3FD-44B5-9F9E-0DFB43BD4123}" type="datetime1">
              <a:rPr lang="fr-FR" smtClean="0"/>
              <a:pPr/>
              <a:t>20/06/2020</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9447A0B7-F1E7-49A5-A962-AC838B6A1441}" type="datetime1">
              <a:rPr lang="fr-FR" smtClean="0"/>
              <a:pPr/>
              <a:t>20/06/2020</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3305A36E-2E69-4878-9F0D-2BB49758399D}" type="datetime1">
              <a:rPr lang="fr-FR" smtClean="0"/>
              <a:pPr/>
              <a:t>20/06/2020</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8905384-0ACD-4FAE-BFD8-3B76BA019DD9}" type="datetime1">
              <a:rPr lang="fr-FR" smtClean="0"/>
              <a:pPr/>
              <a:t>20/06/2020</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769BB66-F315-4F57-B6F8-93C15AFDBF89}" type="datetime1">
              <a:rPr lang="fr-FR" smtClean="0"/>
              <a:pPr/>
              <a:t>20/06/2020</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8BC8804-2FCF-4AB8-8FC8-D98C66E6793C}" type="datetime1">
              <a:rPr lang="fr-FR" smtClean="0"/>
              <a:pPr/>
              <a:t>20/06/2020</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8871D-1FD7-463A-8AE7-A09B0AB9F016}" type="datetime1">
              <a:rPr lang="fr-FR" smtClean="0"/>
              <a:pPr/>
              <a:t>20/06/2020</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0912387a@ac-versailles.f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ec-rosaparks-massy.ac-versailles.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57200" y="51594"/>
            <a:ext cx="8229600" cy="1348259"/>
          </a:xfrm>
        </p:spPr>
        <p:txBody>
          <a:bodyPr>
            <a:normAutofit fontScale="90000"/>
          </a:bodyPr>
          <a:lstStyle/>
          <a:p>
            <a:r>
              <a:rPr lang="fr-FR" dirty="0"/>
              <a:t/>
            </a:r>
            <a:br>
              <a:rPr lang="fr-FR" dirty="0"/>
            </a:br>
            <a:r>
              <a:rPr lang="fr-FR" dirty="0"/>
              <a:t/>
            </a:r>
            <a:br>
              <a:rPr lang="fr-FR" dirty="0"/>
            </a:br>
            <a:r>
              <a:rPr lang="fr-FR" sz="3600" b="1" u="sng" dirty="0">
                <a:latin typeface="Arial" panose="020B0604020202020204" pitchFamily="34" charset="0"/>
                <a:cs typeface="Arial" panose="020B0604020202020204" pitchFamily="34" charset="0"/>
              </a:rPr>
              <a:t>Bienvenue à l’école Primaire Rosa Parks</a:t>
            </a:r>
            <a:r>
              <a:rPr lang="fr-FR" sz="3600" b="1" u="sng" dirty="0">
                <a:latin typeface="Arial"/>
                <a:cs typeface="Arial"/>
              </a:rPr>
              <a:t/>
            </a:r>
            <a:br>
              <a:rPr lang="fr-FR" sz="3600" b="1" u="sng" dirty="0">
                <a:latin typeface="Arial"/>
                <a:cs typeface="Arial"/>
              </a:rPr>
            </a:br>
            <a:r>
              <a:rPr lang="fr-FR" sz="3600" b="1" u="sng" dirty="0">
                <a:latin typeface="Arial"/>
                <a:cs typeface="Arial"/>
              </a:rPr>
              <a:t>Livret d’accueil</a:t>
            </a:r>
            <a:br>
              <a:rPr lang="fr-FR" sz="3600" b="1" u="sng" dirty="0">
                <a:latin typeface="Arial"/>
                <a:cs typeface="Arial"/>
              </a:rPr>
            </a:br>
            <a:r>
              <a:rPr lang="fr-FR" sz="3600" b="1" u="sng" dirty="0"/>
              <a:t/>
            </a:r>
            <a:br>
              <a:rPr lang="fr-FR" sz="3600" b="1" u="sng" dirty="0"/>
            </a:br>
            <a:endParaRPr lang="fr-FR" sz="3600" b="1" u="sng" dirty="0"/>
          </a:p>
        </p:txBody>
      </p:sp>
      <p:sp>
        <p:nvSpPr>
          <p:cNvPr id="8" name="Espace réservé du contenu 7"/>
          <p:cNvSpPr>
            <a:spLocks noGrp="1"/>
          </p:cNvSpPr>
          <p:nvPr>
            <p:ph idx="1"/>
          </p:nvPr>
        </p:nvSpPr>
        <p:spPr>
          <a:xfrm>
            <a:off x="457200" y="1406872"/>
            <a:ext cx="8229600" cy="5190480"/>
          </a:xfrm>
        </p:spPr>
        <p:txBody>
          <a:bodyPr>
            <a:normAutofit fontScale="77500" lnSpcReduction="20000"/>
          </a:bodyPr>
          <a:lstStyle/>
          <a:p>
            <a:endParaRPr lang="fr-FR" dirty="0"/>
          </a:p>
          <a:p>
            <a:endParaRPr lang="fr-FR" dirty="0"/>
          </a:p>
          <a:p>
            <a:endParaRPr lang="fr-FR" dirty="0"/>
          </a:p>
          <a:p>
            <a:endParaRPr lang="fr-FR" dirty="0"/>
          </a:p>
          <a:p>
            <a:pPr marL="0" indent="0" algn="ctr">
              <a:buNone/>
            </a:pPr>
            <a:endParaRPr lang="fr-FR" sz="2800" dirty="0">
              <a:latin typeface="Arial"/>
              <a:cs typeface="Arial"/>
            </a:endParaRPr>
          </a:p>
          <a:p>
            <a:pPr marL="0" indent="0" algn="ctr">
              <a:buNone/>
            </a:pPr>
            <a:endParaRPr lang="fr-FR" sz="2800" dirty="0">
              <a:latin typeface="Arial"/>
              <a:cs typeface="Arial"/>
            </a:endParaRPr>
          </a:p>
          <a:p>
            <a:pPr marL="0" indent="0" algn="ctr">
              <a:buNone/>
            </a:pPr>
            <a:endParaRPr lang="fr-FR" sz="2800" dirty="0">
              <a:latin typeface="Arial"/>
              <a:cs typeface="Arial"/>
            </a:endParaRPr>
          </a:p>
          <a:p>
            <a:pPr marL="0" indent="0" algn="ctr">
              <a:buNone/>
            </a:pPr>
            <a:endParaRPr lang="fr-FR" sz="2800" dirty="0">
              <a:latin typeface="Arial"/>
              <a:cs typeface="Arial"/>
            </a:endParaRPr>
          </a:p>
          <a:p>
            <a:pPr marL="0" indent="0" algn="ctr">
              <a:buNone/>
            </a:pPr>
            <a:endParaRPr lang="fr-FR" sz="2800" dirty="0">
              <a:latin typeface="Arial"/>
              <a:cs typeface="Arial"/>
            </a:endParaRPr>
          </a:p>
          <a:p>
            <a:pPr marL="0" indent="0" algn="ctr">
              <a:buNone/>
            </a:pPr>
            <a:endParaRPr lang="fr-FR" sz="2800" dirty="0">
              <a:latin typeface="Arial"/>
              <a:cs typeface="Arial"/>
            </a:endParaRPr>
          </a:p>
          <a:p>
            <a:pPr marL="0" indent="0" algn="ctr">
              <a:buNone/>
            </a:pPr>
            <a:endParaRPr lang="fr-FR" sz="1900" dirty="0">
              <a:latin typeface="Arial"/>
              <a:cs typeface="Arial"/>
            </a:endParaRPr>
          </a:p>
          <a:p>
            <a:pPr marL="0" indent="0" algn="ctr">
              <a:buNone/>
            </a:pPr>
            <a:endParaRPr lang="fr-FR" sz="1900" dirty="0">
              <a:latin typeface="Arial"/>
              <a:cs typeface="Arial"/>
            </a:endParaRPr>
          </a:p>
          <a:p>
            <a:pPr marL="0" indent="0" algn="ctr">
              <a:buNone/>
            </a:pPr>
            <a:endParaRPr lang="fr-FR" sz="1900" dirty="0">
              <a:latin typeface="Arial"/>
              <a:cs typeface="Arial"/>
            </a:endParaRPr>
          </a:p>
          <a:p>
            <a:pPr marL="0" indent="0" algn="ctr">
              <a:buNone/>
            </a:pPr>
            <a:r>
              <a:rPr lang="fr-FR" sz="1900" b="1" dirty="0">
                <a:latin typeface="Arial"/>
                <a:cs typeface="Arial"/>
              </a:rPr>
              <a:t>2, Square Louis Antoine de Bougainville 91300 Massy</a:t>
            </a:r>
          </a:p>
          <a:p>
            <a:pPr marL="0" indent="0" algn="ctr">
              <a:buNone/>
            </a:pPr>
            <a:r>
              <a:rPr lang="fr-FR" sz="1900" u="sng" dirty="0">
                <a:latin typeface="Arial"/>
                <a:cs typeface="Arial"/>
              </a:rPr>
              <a:t>Téléphone</a:t>
            </a:r>
            <a:r>
              <a:rPr lang="fr-FR" sz="1900" dirty="0">
                <a:latin typeface="Arial"/>
                <a:cs typeface="Arial"/>
              </a:rPr>
              <a:t> </a:t>
            </a:r>
            <a:r>
              <a:rPr lang="fr-FR" sz="1900" b="1" dirty="0">
                <a:latin typeface="Arial"/>
                <a:cs typeface="Arial"/>
              </a:rPr>
              <a:t>: 01 80 38 00 34 / 06 23 93 57 86</a:t>
            </a:r>
          </a:p>
          <a:p>
            <a:pPr marL="0" indent="0" algn="ctr">
              <a:buNone/>
            </a:pPr>
            <a:r>
              <a:rPr lang="fr-FR" sz="1900" dirty="0">
                <a:latin typeface="Arial"/>
                <a:cs typeface="Arial"/>
              </a:rPr>
              <a:t>Mail : </a:t>
            </a:r>
            <a:r>
              <a:rPr lang="fr-FR" sz="1900" dirty="0" smtClean="0">
                <a:latin typeface="Arial"/>
                <a:cs typeface="Arial"/>
                <a:hlinkClick r:id="rId3"/>
              </a:rPr>
              <a:t>0912387a@ac-versailles.fr</a:t>
            </a:r>
            <a:endParaRPr lang="fr-FR" sz="1900" dirty="0" smtClean="0">
              <a:latin typeface="Arial"/>
              <a:cs typeface="Arial"/>
            </a:endParaRPr>
          </a:p>
          <a:p>
            <a:pPr marL="0" indent="0" algn="ctr">
              <a:buNone/>
            </a:pPr>
            <a:r>
              <a:rPr lang="fr-FR" sz="1900" dirty="0" smtClean="0">
                <a:latin typeface="Arial"/>
                <a:cs typeface="Arial"/>
              </a:rPr>
              <a:t>Site: </a:t>
            </a:r>
            <a:r>
              <a:rPr lang="fr-FR" sz="1800" dirty="0"/>
              <a:t> </a:t>
            </a:r>
            <a:r>
              <a:rPr lang="fr-FR" sz="1800" u="sng" dirty="0" smtClean="0">
                <a:hlinkClick r:id="rId4"/>
              </a:rPr>
              <a:t>http</a:t>
            </a:r>
            <a:r>
              <a:rPr lang="fr-FR" sz="1800" u="sng" dirty="0">
                <a:hlinkClick r:id="rId4"/>
              </a:rPr>
              <a:t>://www.ec-rosaparks-massy.ac-versailles.fr/</a:t>
            </a:r>
            <a:endParaRPr lang="fr-FR" sz="1900" dirty="0">
              <a:latin typeface="Arial"/>
              <a:cs typeface="Arial"/>
            </a:endParaRPr>
          </a:p>
          <a:p>
            <a:pPr marL="0" indent="0" algn="ctr">
              <a:buNone/>
            </a:pPr>
            <a:endParaRPr lang="fr-FR" sz="2800" dirty="0">
              <a:latin typeface="Arial"/>
              <a:cs typeface="Arial"/>
            </a:endParaRPr>
          </a:p>
          <a:p>
            <a:endParaRPr lang="fr-FR" dirty="0"/>
          </a:p>
          <a:p>
            <a:endParaRPr lang="fr-FR" dirty="0"/>
          </a:p>
          <a:p>
            <a:endParaRPr lang="fr-FR" dirty="0"/>
          </a:p>
          <a:p>
            <a:endParaRPr lang="fr-FR" dirty="0"/>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1</a:t>
            </a:fld>
            <a:endParaRPr lang="fr-BE" dirty="0"/>
          </a:p>
        </p:txBody>
      </p:sp>
      <p:pic>
        <p:nvPicPr>
          <p:cNvPr id="4" name="Image 3">
            <a:extLst>
              <a:ext uri="{FF2B5EF4-FFF2-40B4-BE49-F238E27FC236}">
                <a16:creationId xmlns="" xmlns:a16="http://schemas.microsoft.com/office/drawing/2014/main" id="{43D111E9-AF5E-42F8-8F0D-A397A7B148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672" y="1406872"/>
            <a:ext cx="5472608" cy="4104456"/>
          </a:xfrm>
          <a:prstGeom prst="rect">
            <a:avLst/>
          </a:prstGeom>
        </p:spPr>
      </p:pic>
    </p:spTree>
    <p:extLst>
      <p:ext uri="{BB962C8B-B14F-4D97-AF65-F5344CB8AC3E}">
        <p14:creationId xmlns:p14="http://schemas.microsoft.com/office/powerpoint/2010/main" val="297325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1143000"/>
          </a:xfrm>
        </p:spPr>
        <p:txBody>
          <a:bodyPr/>
          <a:lstStyle/>
          <a:p>
            <a:r>
              <a:rPr lang="fr-FR" u="sng" dirty="0"/>
              <a:t>Présentation de l’équipe éducative</a:t>
            </a:r>
          </a:p>
        </p:txBody>
      </p:sp>
      <p:sp>
        <p:nvSpPr>
          <p:cNvPr id="3" name="Espace réservé du contenu 2"/>
          <p:cNvSpPr>
            <a:spLocks noGrp="1"/>
          </p:cNvSpPr>
          <p:nvPr>
            <p:ph idx="1"/>
          </p:nvPr>
        </p:nvSpPr>
        <p:spPr>
          <a:xfrm>
            <a:off x="457200" y="980728"/>
            <a:ext cx="8363272" cy="5710292"/>
          </a:xfrm>
        </p:spPr>
        <p:txBody>
          <a:bodyPr>
            <a:normAutofit fontScale="25000" lnSpcReduction="20000"/>
          </a:bodyPr>
          <a:lstStyle/>
          <a:p>
            <a:pPr>
              <a:spcAft>
                <a:spcPts val="600"/>
              </a:spcAft>
              <a:buNone/>
            </a:pPr>
            <a:r>
              <a:rPr lang="fr-FR" sz="4000" b="1" u="heavy" dirty="0">
                <a:latin typeface="Arial"/>
                <a:cs typeface="Arial"/>
              </a:rPr>
              <a:t>LE  CORPS  ENSEIGNANT</a:t>
            </a:r>
            <a:endParaRPr lang="fr-FR" sz="4000" dirty="0">
              <a:latin typeface="Arial"/>
              <a:cs typeface="Arial"/>
            </a:endParaRPr>
          </a:p>
          <a:p>
            <a:pPr>
              <a:spcAft>
                <a:spcPts val="600"/>
              </a:spcAft>
            </a:pPr>
            <a:r>
              <a:rPr lang="fr-FR" sz="4000" b="1" dirty="0">
                <a:latin typeface="Arial"/>
                <a:cs typeface="Arial"/>
              </a:rPr>
              <a:t>La </a:t>
            </a:r>
            <a:r>
              <a:rPr lang="fr-FR" sz="4000" b="1" u="sng" dirty="0">
                <a:latin typeface="Arial"/>
                <a:cs typeface="Arial"/>
              </a:rPr>
              <a:t>directrice</a:t>
            </a:r>
            <a:r>
              <a:rPr lang="fr-FR" sz="4000" b="1" dirty="0">
                <a:latin typeface="Arial"/>
                <a:cs typeface="Arial"/>
              </a:rPr>
              <a:t> </a:t>
            </a:r>
            <a:r>
              <a:rPr lang="fr-FR" sz="4000" dirty="0">
                <a:latin typeface="Arial"/>
                <a:cs typeface="Arial"/>
              </a:rPr>
              <a:t>assure la coordination pédagogique et les responsabilités administratives. Elle est également chargée de classe.  </a:t>
            </a:r>
          </a:p>
          <a:p>
            <a:pPr>
              <a:spcAft>
                <a:spcPts val="600"/>
              </a:spcAft>
            </a:pPr>
            <a:r>
              <a:rPr lang="fr-FR" sz="4000" b="1" dirty="0">
                <a:latin typeface="Arial"/>
                <a:cs typeface="Arial"/>
              </a:rPr>
              <a:t>Les </a:t>
            </a:r>
            <a:r>
              <a:rPr lang="fr-FR" sz="4000" b="1" u="sng" dirty="0">
                <a:latin typeface="Arial"/>
                <a:cs typeface="Arial"/>
              </a:rPr>
              <a:t>professeurs des écoles </a:t>
            </a:r>
            <a:r>
              <a:rPr lang="fr-FR" sz="4000" b="1" dirty="0">
                <a:latin typeface="Arial"/>
                <a:cs typeface="Arial"/>
              </a:rPr>
              <a:t> </a:t>
            </a:r>
            <a:r>
              <a:rPr lang="fr-FR" sz="4000" dirty="0">
                <a:latin typeface="Arial"/>
                <a:cs typeface="Arial"/>
              </a:rPr>
              <a:t>ont pour missions l’enseignement et l’éducation à la vie en collectivité. Tout au long de la scolarité en école maternelle, les enseignant(e)s ont pour objectif d’aider chaque enfant à devenir autonome et à acquérir des connaissances.</a:t>
            </a:r>
          </a:p>
          <a:p>
            <a:pPr>
              <a:buNone/>
            </a:pPr>
            <a:endParaRPr lang="fr-FR" sz="4000" b="1" u="heavy" dirty="0">
              <a:latin typeface="Arial"/>
              <a:cs typeface="Arial"/>
            </a:endParaRPr>
          </a:p>
          <a:p>
            <a:pPr>
              <a:buNone/>
            </a:pPr>
            <a:r>
              <a:rPr lang="fr-FR" sz="4000" b="1" u="heavy" dirty="0">
                <a:latin typeface="Arial"/>
                <a:cs typeface="Arial"/>
              </a:rPr>
              <a:t>PERSONNEL  POUVANT  INTERVENIR  PENDANT  LE  TEMPS  SCOLAIRE</a:t>
            </a:r>
            <a:endParaRPr lang="fr-FR" sz="4000" dirty="0">
              <a:latin typeface="Arial"/>
              <a:cs typeface="Arial"/>
            </a:endParaRPr>
          </a:p>
          <a:p>
            <a:pPr>
              <a:buNone/>
            </a:pPr>
            <a:r>
              <a:rPr lang="fr-FR" sz="4000" dirty="0">
                <a:latin typeface="Arial"/>
                <a:cs typeface="Arial"/>
              </a:rPr>
              <a:t> </a:t>
            </a:r>
          </a:p>
          <a:p>
            <a:r>
              <a:rPr lang="fr-FR" sz="4000" dirty="0">
                <a:latin typeface="Arial" panose="020B0604020202020204" pitchFamily="34" charset="0"/>
                <a:cs typeface="Arial" panose="020B0604020202020204" pitchFamily="34" charset="0"/>
              </a:rPr>
              <a:t>L’</a:t>
            </a:r>
            <a:r>
              <a:rPr lang="fr-FR" sz="4000" b="1" u="sng" dirty="0">
                <a:latin typeface="Arial" panose="020B0604020202020204" pitchFamily="34" charset="0"/>
                <a:cs typeface="Arial" panose="020B0604020202020204" pitchFamily="34" charset="0"/>
              </a:rPr>
              <a:t>ATSEM</a:t>
            </a:r>
            <a:r>
              <a:rPr lang="fr-FR" sz="4000" dirty="0">
                <a:latin typeface="Arial" panose="020B0604020202020204" pitchFamily="34" charset="0"/>
                <a:cs typeface="Arial" panose="020B0604020202020204" pitchFamily="34" charset="0"/>
              </a:rPr>
              <a:t> (</a:t>
            </a:r>
            <a:r>
              <a:rPr lang="fr-FR" sz="4000" b="1" dirty="0">
                <a:latin typeface="Arial" panose="020B0604020202020204" pitchFamily="34" charset="0"/>
                <a:cs typeface="Arial" panose="020B0604020202020204" pitchFamily="34" charset="0"/>
              </a:rPr>
              <a:t>A</a:t>
            </a:r>
            <a:r>
              <a:rPr lang="fr-FR" sz="4000" dirty="0">
                <a:latin typeface="Arial" panose="020B0604020202020204" pitchFamily="34" charset="0"/>
                <a:cs typeface="Arial" panose="020B0604020202020204" pitchFamily="34" charset="0"/>
              </a:rPr>
              <a:t>gent</a:t>
            </a:r>
            <a:r>
              <a:rPr lang="fr-FR" sz="4000" b="1" dirty="0">
                <a:latin typeface="Arial" panose="020B0604020202020204" pitchFamily="34" charset="0"/>
                <a:cs typeface="Arial" panose="020B0604020202020204" pitchFamily="34" charset="0"/>
              </a:rPr>
              <a:t> T</a:t>
            </a:r>
            <a:r>
              <a:rPr lang="fr-FR" sz="4000" dirty="0">
                <a:latin typeface="Arial" panose="020B0604020202020204" pitchFamily="34" charset="0"/>
                <a:cs typeface="Arial" panose="020B0604020202020204" pitchFamily="34" charset="0"/>
              </a:rPr>
              <a:t>erritorial</a:t>
            </a:r>
            <a:r>
              <a:rPr lang="fr-FR" sz="4000" b="1" dirty="0">
                <a:latin typeface="Arial" panose="020B0604020202020204" pitchFamily="34" charset="0"/>
                <a:cs typeface="Arial" panose="020B0604020202020204" pitchFamily="34" charset="0"/>
              </a:rPr>
              <a:t> S</a:t>
            </a:r>
            <a:r>
              <a:rPr lang="fr-FR" sz="4000" dirty="0">
                <a:latin typeface="Arial" panose="020B0604020202020204" pitchFamily="34" charset="0"/>
                <a:cs typeface="Arial" panose="020B0604020202020204" pitchFamily="34" charset="0"/>
              </a:rPr>
              <a:t>pécialisé</a:t>
            </a:r>
            <a:r>
              <a:rPr lang="fr-FR" sz="4000" b="1" dirty="0">
                <a:latin typeface="Arial" panose="020B0604020202020204" pitchFamily="34" charset="0"/>
                <a:cs typeface="Arial" panose="020B0604020202020204" pitchFamily="34" charset="0"/>
              </a:rPr>
              <a:t> </a:t>
            </a:r>
            <a:r>
              <a:rPr lang="fr-FR" sz="4000" dirty="0">
                <a:latin typeface="Arial" panose="020B0604020202020204" pitchFamily="34" charset="0"/>
                <a:cs typeface="Arial" panose="020B0604020202020204" pitchFamily="34" charset="0"/>
              </a:rPr>
              <a:t>en</a:t>
            </a:r>
            <a:r>
              <a:rPr lang="fr-FR" sz="4000" b="1" dirty="0">
                <a:latin typeface="Arial" panose="020B0604020202020204" pitchFamily="34" charset="0"/>
                <a:cs typeface="Arial" panose="020B0604020202020204" pitchFamily="34" charset="0"/>
              </a:rPr>
              <a:t> E</a:t>
            </a:r>
            <a:r>
              <a:rPr lang="fr-FR" sz="4000" dirty="0">
                <a:latin typeface="Arial" panose="020B0604020202020204" pitchFamily="34" charset="0"/>
                <a:cs typeface="Arial" panose="020B0604020202020204" pitchFamily="34" charset="0"/>
              </a:rPr>
              <a:t>cole</a:t>
            </a:r>
            <a:r>
              <a:rPr lang="fr-FR" sz="4000" b="1" dirty="0">
                <a:latin typeface="Arial" panose="020B0604020202020204" pitchFamily="34" charset="0"/>
                <a:cs typeface="Arial" panose="020B0604020202020204" pitchFamily="34" charset="0"/>
              </a:rPr>
              <a:t> M</a:t>
            </a:r>
            <a:r>
              <a:rPr lang="fr-FR" sz="4000" dirty="0">
                <a:latin typeface="Arial" panose="020B0604020202020204" pitchFamily="34" charset="0"/>
                <a:cs typeface="Arial" panose="020B0604020202020204" pitchFamily="34" charset="0"/>
              </a:rPr>
              <a:t>aternelle) accompagne les élèves tout au long de la journée; son aide est précieuse pour l’enseignant( e) et les élèves.</a:t>
            </a:r>
          </a:p>
          <a:p>
            <a:r>
              <a:rPr lang="fr-FR" sz="4000" dirty="0">
                <a:latin typeface="Arial" panose="020B0604020202020204" pitchFamily="34" charset="0"/>
                <a:cs typeface="Arial" panose="020B0604020202020204" pitchFamily="34" charset="0"/>
              </a:rPr>
              <a:t>Dans la classe, </a:t>
            </a:r>
            <a:r>
              <a:rPr lang="fr-FR" sz="4000" dirty="0" err="1">
                <a:latin typeface="Arial" panose="020B0604020202020204" pitchFamily="34" charset="0"/>
                <a:cs typeface="Arial" panose="020B0604020202020204" pitchFamily="34" charset="0"/>
              </a:rPr>
              <a:t>l’Atsem</a:t>
            </a:r>
            <a:r>
              <a:rPr lang="fr-FR" sz="4000" dirty="0">
                <a:latin typeface="Arial" panose="020B0604020202020204" pitchFamily="34" charset="0"/>
                <a:cs typeface="Arial" panose="020B0604020202020204" pitchFamily="34" charset="0"/>
              </a:rPr>
              <a:t> aide à la mise en place, à la surveillance d’un atelier de travail. Il ou elle assure aussi le rangement et l’hygiène des locaux, l’aide à l’habillage, à l’hygiène des élèves.</a:t>
            </a:r>
          </a:p>
          <a:p>
            <a:r>
              <a:rPr lang="fr-FR" sz="4000" dirty="0">
                <a:latin typeface="Arial" panose="020B0604020202020204" pitchFamily="34" charset="0"/>
                <a:cs typeface="Arial" panose="020B0604020202020204" pitchFamily="34" charset="0"/>
              </a:rPr>
              <a:t>C’est un adulte référent pour les élèves. Il ou elle est également présent(e) sur le temps du déjeuner et du coucher des élèves.</a:t>
            </a:r>
          </a:p>
          <a:p>
            <a:pPr marL="0" indent="0">
              <a:buNone/>
            </a:pPr>
            <a:endParaRPr lang="fr-FR" sz="4000" dirty="0">
              <a:latin typeface="Arial" panose="020B0604020202020204" pitchFamily="34" charset="0"/>
              <a:cs typeface="Arial" panose="020B0604020202020204" pitchFamily="34" charset="0"/>
            </a:endParaRPr>
          </a:p>
          <a:p>
            <a:r>
              <a:rPr lang="fr-FR" sz="4000" b="1" u="sng" dirty="0">
                <a:latin typeface="Arial"/>
                <a:cs typeface="Arial"/>
              </a:rPr>
              <a:t>Le factotum</a:t>
            </a:r>
            <a:r>
              <a:rPr lang="fr-FR" sz="4000" b="1" dirty="0">
                <a:latin typeface="Arial"/>
                <a:cs typeface="Arial"/>
              </a:rPr>
              <a:t> entretient le bâtiment … il aide à veiller à la sécurité.</a:t>
            </a:r>
          </a:p>
          <a:p>
            <a:pPr marL="0" indent="0">
              <a:buNone/>
            </a:pPr>
            <a:endParaRPr lang="fr-FR" sz="4000" b="1" dirty="0">
              <a:latin typeface="Arial"/>
              <a:cs typeface="Arial"/>
            </a:endParaRPr>
          </a:p>
          <a:p>
            <a:r>
              <a:rPr lang="fr-FR" sz="4000" dirty="0" smtClean="0">
                <a:latin typeface="Arial"/>
                <a:cs typeface="Arial"/>
              </a:rPr>
              <a:t>L’</a:t>
            </a:r>
            <a:r>
              <a:rPr lang="fr-FR" sz="4000" b="1" u="sng" dirty="0" smtClean="0">
                <a:latin typeface="Arial"/>
                <a:cs typeface="Arial"/>
              </a:rPr>
              <a:t>AESH</a:t>
            </a:r>
            <a:r>
              <a:rPr lang="fr-FR" sz="4000" b="1" dirty="0" smtClean="0">
                <a:latin typeface="Arial"/>
                <a:cs typeface="Arial"/>
              </a:rPr>
              <a:t> </a:t>
            </a:r>
            <a:r>
              <a:rPr lang="fr-FR" sz="4000" b="1" dirty="0">
                <a:latin typeface="Arial"/>
                <a:cs typeface="Arial"/>
              </a:rPr>
              <a:t>(A</a:t>
            </a:r>
            <a:r>
              <a:rPr lang="fr-FR" sz="4000" dirty="0">
                <a:latin typeface="Arial"/>
                <a:cs typeface="Arial"/>
              </a:rPr>
              <a:t>ssistant </a:t>
            </a:r>
            <a:r>
              <a:rPr lang="fr-FR" sz="4000" dirty="0" smtClean="0">
                <a:latin typeface="Arial"/>
                <a:cs typeface="Arial"/>
              </a:rPr>
              <a:t>des</a:t>
            </a:r>
            <a:r>
              <a:rPr lang="fr-FR" sz="4000" b="1" dirty="0" smtClean="0">
                <a:latin typeface="Arial"/>
                <a:cs typeface="Arial"/>
              </a:rPr>
              <a:t> Elèves </a:t>
            </a:r>
            <a:r>
              <a:rPr lang="fr-FR" sz="4000" dirty="0" smtClean="0">
                <a:latin typeface="Arial"/>
                <a:cs typeface="Arial"/>
              </a:rPr>
              <a:t>en </a:t>
            </a:r>
            <a:r>
              <a:rPr lang="fr-FR" sz="4000" b="1" dirty="0" smtClean="0">
                <a:latin typeface="Arial"/>
                <a:cs typeface="Arial"/>
              </a:rPr>
              <a:t>S</a:t>
            </a:r>
            <a:r>
              <a:rPr lang="fr-FR" sz="4000" dirty="0" smtClean="0">
                <a:latin typeface="Arial"/>
                <a:cs typeface="Arial"/>
              </a:rPr>
              <a:t>ituation de </a:t>
            </a:r>
            <a:r>
              <a:rPr lang="fr-FR" sz="4000" b="1" dirty="0" smtClean="0">
                <a:latin typeface="Arial"/>
                <a:cs typeface="Arial"/>
              </a:rPr>
              <a:t>H</a:t>
            </a:r>
            <a:r>
              <a:rPr lang="fr-FR" sz="4000" dirty="0" smtClean="0">
                <a:latin typeface="Arial"/>
                <a:cs typeface="Arial"/>
              </a:rPr>
              <a:t>andicap) </a:t>
            </a:r>
            <a:r>
              <a:rPr lang="fr-FR" sz="4000" dirty="0">
                <a:latin typeface="Arial"/>
                <a:cs typeface="Arial"/>
              </a:rPr>
              <a:t>est  chargé du </a:t>
            </a:r>
            <a:r>
              <a:rPr lang="fr-FR" sz="4000" b="1" dirty="0">
                <a:latin typeface="Arial"/>
                <a:cs typeface="Arial"/>
              </a:rPr>
              <a:t>suivi individuel</a:t>
            </a:r>
            <a:r>
              <a:rPr lang="fr-FR" sz="4000" dirty="0">
                <a:latin typeface="Arial"/>
                <a:cs typeface="Arial"/>
              </a:rPr>
              <a:t> d’élèves </a:t>
            </a:r>
            <a:r>
              <a:rPr lang="fr-FR" sz="4000" b="1" dirty="0">
                <a:latin typeface="Arial"/>
                <a:cs typeface="Arial"/>
              </a:rPr>
              <a:t>en situation de handicap ou ayant des besoins particuliers.</a:t>
            </a:r>
          </a:p>
          <a:p>
            <a:pPr marL="0" indent="0">
              <a:buNone/>
            </a:pPr>
            <a:endParaRPr lang="fr-FR" sz="4000" b="1" dirty="0">
              <a:latin typeface="Arial"/>
              <a:cs typeface="Arial"/>
            </a:endParaRPr>
          </a:p>
          <a:p>
            <a:r>
              <a:rPr lang="fr-FR" sz="4000" b="1" u="sng" dirty="0">
                <a:latin typeface="Arial"/>
                <a:cs typeface="Arial"/>
              </a:rPr>
              <a:t>Les intervenants, des artistes </a:t>
            </a:r>
            <a:r>
              <a:rPr lang="fr-FR" sz="4000" dirty="0">
                <a:latin typeface="Arial"/>
                <a:cs typeface="Arial"/>
              </a:rPr>
              <a:t>en fonction des projets.</a:t>
            </a:r>
          </a:p>
          <a:p>
            <a:endParaRPr lang="fr-FR" sz="4000" dirty="0">
              <a:latin typeface="Arial"/>
              <a:cs typeface="Arial"/>
            </a:endParaRPr>
          </a:p>
          <a:p>
            <a:r>
              <a:rPr lang="fr-FR" sz="4000" b="1" u="sng" dirty="0">
                <a:latin typeface="Arial"/>
                <a:cs typeface="Arial"/>
              </a:rPr>
              <a:t>Le RASED </a:t>
            </a:r>
            <a:r>
              <a:rPr lang="fr-FR" sz="4000" dirty="0">
                <a:latin typeface="Arial"/>
                <a:cs typeface="Arial"/>
              </a:rPr>
              <a:t>: </a:t>
            </a:r>
            <a:r>
              <a:rPr lang="fr-FR" sz="4000" dirty="0"/>
              <a:t>Les enseignants spécialisés et les psychologues de l’éducation nationale des RASED dispensent des aides spécialisées aux élèves d’écoles maternelles et élémentaires en difficulté. Ces aides sont pédagogiques ou rééducatives. Leur travail spécifique, complémentaire de celui des enseignants dans les classes, permet d’apporter en équipe une meilleure réponse aux difficultés d’apprentissage et d’adaptation aux exigences scolaires qu’éprouvent certains élèves</a:t>
            </a:r>
            <a:r>
              <a:rPr lang="fr-FR" sz="4000" b="1" dirty="0"/>
              <a:t>.</a:t>
            </a:r>
            <a:endParaRPr lang="fr-FR" sz="4000" dirty="0">
              <a:latin typeface="Arial"/>
              <a:cs typeface="Arial"/>
            </a:endParaRPr>
          </a:p>
          <a:p>
            <a:pPr marL="0" indent="0">
              <a:buNone/>
              <a:defRPr/>
            </a:pPr>
            <a:endParaRPr lang="fr-FR" sz="4000" dirty="0">
              <a:latin typeface="Arial"/>
              <a:cs typeface="Arial"/>
            </a:endParaRPr>
          </a:p>
          <a:p>
            <a:pPr>
              <a:buNone/>
            </a:pPr>
            <a:endParaRPr lang="fr-FR" sz="4000" b="1" u="heavy" dirty="0">
              <a:latin typeface="Arial"/>
              <a:cs typeface="Arial"/>
            </a:endParaRPr>
          </a:p>
          <a:p>
            <a:pPr>
              <a:buNone/>
            </a:pPr>
            <a:r>
              <a:rPr lang="fr-FR" sz="4000" b="1" u="heavy" dirty="0">
                <a:latin typeface="Arial"/>
                <a:cs typeface="Arial"/>
              </a:rPr>
              <a:t>LE  PERISCOLAIRE</a:t>
            </a:r>
          </a:p>
          <a:p>
            <a:pPr>
              <a:buNone/>
            </a:pPr>
            <a:endParaRPr lang="fr-FR" sz="4000" dirty="0">
              <a:latin typeface="Arial"/>
              <a:cs typeface="Arial"/>
            </a:endParaRPr>
          </a:p>
          <a:p>
            <a:r>
              <a:rPr lang="fr-FR" sz="4000" dirty="0">
                <a:latin typeface="Arial"/>
                <a:cs typeface="Arial"/>
              </a:rPr>
              <a:t>L’encadrement des enfants hors temps scolaire est assuré par des animateurs et des ATSEM (restauration,  centre de loisirs avant et après l’école).</a:t>
            </a:r>
          </a:p>
          <a:p>
            <a:pPr marL="0" indent="0">
              <a:buNone/>
            </a:pPr>
            <a:endParaRPr lang="fr-FR" sz="4000" dirty="0">
              <a:latin typeface="Arial"/>
              <a:cs typeface="Arial"/>
            </a:endParaRPr>
          </a:p>
          <a:p>
            <a:r>
              <a:rPr lang="fr-FR" sz="4000" dirty="0">
                <a:latin typeface="Arial"/>
                <a:cs typeface="Arial"/>
              </a:rPr>
              <a:t>L’accueil de 7h30 à 8h20 est assuré par un ou deux ATSEM.</a:t>
            </a:r>
          </a:p>
          <a:p>
            <a:r>
              <a:rPr lang="fr-FR" sz="4000" dirty="0">
                <a:latin typeface="Arial"/>
                <a:cs typeface="Arial"/>
              </a:rPr>
              <a:t>Après 16h30, les enfants sont confiés aux animateurs au centre de loisirs, comme le mercredi, à</a:t>
            </a:r>
            <a:r>
              <a:rPr lang="fr-FR" sz="4000" u="sng" dirty="0">
                <a:latin typeface="Arial"/>
                <a:cs typeface="Arial"/>
              </a:rPr>
              <a:t> la condition que votre enfant y soit inscrit (nous vous recommandons de l’inscrire systématiquement en début d’année).</a:t>
            </a:r>
            <a:r>
              <a:rPr lang="fr-FR" sz="4000" dirty="0">
                <a:latin typeface="Arial"/>
                <a:cs typeface="Arial"/>
              </a:rPr>
              <a:t> Cette inscription est gratuite et vous ne paierez que si votre enfant est accueilli (formulaire d’inscription à retirer auprès du responsable du temps périscolaire).Les tarifs fixés en fonction de votre quotient familial à faire calculer en mairie.</a:t>
            </a:r>
            <a:endParaRPr lang="fr-FR" sz="4000" dirty="0"/>
          </a:p>
          <a:p>
            <a:endParaRPr lang="fr-FR" sz="4000" dirty="0">
              <a:latin typeface="Arial"/>
              <a:cs typeface="Arial"/>
            </a:endParaRPr>
          </a:p>
          <a:p>
            <a:r>
              <a:rPr lang="fr-FR" sz="4000" b="1" dirty="0">
                <a:latin typeface="Arial"/>
                <a:cs typeface="Arial"/>
              </a:rPr>
              <a:t>Ce temps n’est pas sous la responsabilité de l’équipe enseignante ni de la directrice de l’école.</a:t>
            </a:r>
          </a:p>
          <a:p>
            <a:endParaRPr lang="fr-FR" sz="1900" b="1" dirty="0">
              <a:latin typeface="Arial"/>
              <a:cs typeface="Arial"/>
            </a:endParaRPr>
          </a:p>
          <a:p>
            <a:endParaRPr lang="fr-FR" sz="1200" dirty="0"/>
          </a:p>
          <a:p>
            <a:pPr marL="0" indent="0">
              <a:buNone/>
            </a:pPr>
            <a:endParaRPr lang="fr-FR" sz="1200" dirty="0"/>
          </a:p>
        </p:txBody>
      </p:sp>
      <p:pic>
        <p:nvPicPr>
          <p:cNvPr id="4" name="Picture" descr="D:\Documents and Settings\cserres\Mes documents\Mes images\Mr_Pose_TGA\Aero.png"/>
          <p:cNvPicPr/>
          <p:nvPr/>
        </p:nvPicPr>
        <p:blipFill>
          <a:blip r:embed="rId3" cstate="print"/>
          <a:srcRect/>
          <a:stretch>
            <a:fillRect/>
          </a:stretch>
        </p:blipFill>
        <p:spPr bwMode="auto">
          <a:xfrm>
            <a:off x="0" y="166980"/>
            <a:ext cx="614680" cy="974090"/>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fld id="{CF4668DC-857F-487D-BFFA-8C0CA5037977}" type="slidenum">
              <a:rPr lang="fr-BE" smtClean="0"/>
              <a:pPr/>
              <a:t>2</a:t>
            </a:fld>
            <a:endParaRPr lang="fr-BE" dirty="0"/>
          </a:p>
        </p:txBody>
      </p:sp>
    </p:spTree>
    <p:extLst>
      <p:ext uri="{BB962C8B-B14F-4D97-AF65-F5344CB8AC3E}">
        <p14:creationId xmlns:p14="http://schemas.microsoft.com/office/powerpoint/2010/main" val="9120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à coins arrondis 5">
            <a:extLst>
              <a:ext uri="{FF2B5EF4-FFF2-40B4-BE49-F238E27FC236}">
                <a16:creationId xmlns="" xmlns:a16="http://schemas.microsoft.com/office/drawing/2014/main" id="{2378A026-0466-4167-9F86-115174902ADF}"/>
              </a:ext>
            </a:extLst>
          </p:cNvPr>
          <p:cNvSpPr/>
          <p:nvPr/>
        </p:nvSpPr>
        <p:spPr>
          <a:xfrm>
            <a:off x="4865569" y="4533466"/>
            <a:ext cx="4195115" cy="2235989"/>
          </a:xfrm>
          <a:prstGeom prst="wedgeRoundRectCallout">
            <a:avLst>
              <a:gd name="adj1" fmla="val -58664"/>
              <a:gd name="adj2" fmla="val -2177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a:t>
            </a:fld>
            <a:endParaRPr lang="fr-BE"/>
          </a:p>
        </p:txBody>
      </p:sp>
      <p:sp>
        <p:nvSpPr>
          <p:cNvPr id="2" name="Titre 1"/>
          <p:cNvSpPr>
            <a:spLocks noGrp="1"/>
          </p:cNvSpPr>
          <p:nvPr>
            <p:ph type="title" idx="4294967295"/>
          </p:nvPr>
        </p:nvSpPr>
        <p:spPr>
          <a:xfrm>
            <a:off x="4932040" y="404088"/>
            <a:ext cx="3297560" cy="1013550"/>
          </a:xfrm>
        </p:spPr>
        <p:txBody>
          <a:bodyPr>
            <a:normAutofit fontScale="90000"/>
          </a:bodyPr>
          <a:lstStyle/>
          <a:p>
            <a:r>
              <a:rPr lang="fr-FR" dirty="0"/>
              <a:t>De l’enfant à l’élève</a:t>
            </a:r>
            <a:endParaRPr lang="fr-FR" sz="1600" dirty="0"/>
          </a:p>
        </p:txBody>
      </p:sp>
      <p:sp>
        <p:nvSpPr>
          <p:cNvPr id="5" name="Ellipse 4"/>
          <p:cNvSpPr/>
          <p:nvPr/>
        </p:nvSpPr>
        <p:spPr>
          <a:xfrm>
            <a:off x="532678" y="4502538"/>
            <a:ext cx="1872208" cy="1944216"/>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977016" y="4735982"/>
            <a:ext cx="1224136" cy="1477328"/>
          </a:xfrm>
          <a:prstGeom prst="rect">
            <a:avLst/>
          </a:prstGeom>
          <a:noFill/>
        </p:spPr>
        <p:txBody>
          <a:bodyPr wrap="square" rtlCol="0">
            <a:spAutoFit/>
          </a:bodyPr>
          <a:lstStyle/>
          <a:p>
            <a:r>
              <a:rPr lang="fr-FR" u="sng" dirty="0"/>
              <a:t>Maison</a:t>
            </a:r>
          </a:p>
          <a:p>
            <a:endParaRPr lang="fr-FR" u="sng" dirty="0"/>
          </a:p>
          <a:p>
            <a:r>
              <a:rPr lang="fr-FR" u="sng" dirty="0"/>
              <a:t>Crèche</a:t>
            </a:r>
          </a:p>
          <a:p>
            <a:endParaRPr lang="fr-FR" u="sng" dirty="0"/>
          </a:p>
          <a:p>
            <a:r>
              <a:rPr lang="fr-FR" u="sng" dirty="0"/>
              <a:t>Nourrice</a:t>
            </a:r>
          </a:p>
        </p:txBody>
      </p:sp>
      <p:sp>
        <p:nvSpPr>
          <p:cNvPr id="12" name="Ellipse 11"/>
          <p:cNvSpPr/>
          <p:nvPr/>
        </p:nvSpPr>
        <p:spPr>
          <a:xfrm>
            <a:off x="1907704" y="4124666"/>
            <a:ext cx="1872208" cy="1944216"/>
          </a:xfrm>
          <a:prstGeom prst="ellipse">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3059832" y="3358676"/>
            <a:ext cx="1872208" cy="1944216"/>
          </a:xfrm>
          <a:prstGeom prst="ellipse">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a:t>
            </a:r>
            <a:endParaRPr lang="fr-FR" dirty="0"/>
          </a:p>
        </p:txBody>
      </p:sp>
      <p:sp>
        <p:nvSpPr>
          <p:cNvPr id="14" name="Ellipse 13"/>
          <p:cNvSpPr/>
          <p:nvPr/>
        </p:nvSpPr>
        <p:spPr>
          <a:xfrm>
            <a:off x="4461911" y="2443364"/>
            <a:ext cx="1872208" cy="1944216"/>
          </a:xfrm>
          <a:prstGeom prst="ellips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6124947" y="1886639"/>
            <a:ext cx="1872208" cy="19442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2201152" y="4302618"/>
            <a:ext cx="1224136" cy="1569660"/>
          </a:xfrm>
          <a:prstGeom prst="rect">
            <a:avLst/>
          </a:prstGeom>
          <a:noFill/>
        </p:spPr>
        <p:txBody>
          <a:bodyPr wrap="square" rtlCol="0">
            <a:spAutoFit/>
          </a:bodyPr>
          <a:lstStyle/>
          <a:p>
            <a:r>
              <a:rPr lang="fr-FR" u="sng" dirty="0"/>
              <a:t>Petite Section</a:t>
            </a:r>
          </a:p>
          <a:p>
            <a:r>
              <a:rPr lang="fr-FR" sz="1200" dirty="0"/>
              <a:t>S’adapter à l’école pour réussir à entrer dans les apprentissages</a:t>
            </a:r>
          </a:p>
        </p:txBody>
      </p:sp>
      <p:sp>
        <p:nvSpPr>
          <p:cNvPr id="18" name="ZoneTexte 17"/>
          <p:cNvSpPr txBox="1"/>
          <p:nvPr/>
        </p:nvSpPr>
        <p:spPr>
          <a:xfrm>
            <a:off x="3563888" y="3610120"/>
            <a:ext cx="1224136" cy="1384995"/>
          </a:xfrm>
          <a:prstGeom prst="rect">
            <a:avLst/>
          </a:prstGeom>
          <a:noFill/>
        </p:spPr>
        <p:txBody>
          <a:bodyPr wrap="square" rtlCol="0">
            <a:spAutoFit/>
          </a:bodyPr>
          <a:lstStyle/>
          <a:p>
            <a:r>
              <a:rPr lang="fr-FR" sz="1200" u="sng" dirty="0"/>
              <a:t>Moyenne Section</a:t>
            </a:r>
          </a:p>
          <a:p>
            <a:r>
              <a:rPr lang="fr-FR" sz="1200" dirty="0"/>
              <a:t>S’installer dans le « métier d’élève » en comprenant le sens de l’école</a:t>
            </a:r>
          </a:p>
        </p:txBody>
      </p:sp>
      <p:sp>
        <p:nvSpPr>
          <p:cNvPr id="19" name="ZoneTexte 18"/>
          <p:cNvSpPr txBox="1"/>
          <p:nvPr/>
        </p:nvSpPr>
        <p:spPr>
          <a:xfrm>
            <a:off x="4932040" y="2630642"/>
            <a:ext cx="1224136" cy="1569660"/>
          </a:xfrm>
          <a:prstGeom prst="rect">
            <a:avLst/>
          </a:prstGeom>
          <a:noFill/>
        </p:spPr>
        <p:txBody>
          <a:bodyPr wrap="square" rtlCol="0">
            <a:spAutoFit/>
          </a:bodyPr>
          <a:lstStyle/>
          <a:p>
            <a:r>
              <a:rPr lang="fr-FR" sz="1200" u="sng" dirty="0"/>
              <a:t>Grande Section</a:t>
            </a:r>
          </a:p>
          <a:p>
            <a:r>
              <a:rPr lang="fr-FR" sz="1200" dirty="0"/>
              <a:t>Confirmer son statut d’élève en ayant construit un projet pour réussir son entrée à l’école élémentaire</a:t>
            </a:r>
          </a:p>
        </p:txBody>
      </p:sp>
      <p:sp>
        <p:nvSpPr>
          <p:cNvPr id="23" name="ZoneTexte 22"/>
          <p:cNvSpPr txBox="1"/>
          <p:nvPr/>
        </p:nvSpPr>
        <p:spPr>
          <a:xfrm>
            <a:off x="6448983" y="2007165"/>
            <a:ext cx="1224136" cy="1569660"/>
          </a:xfrm>
          <a:prstGeom prst="rect">
            <a:avLst/>
          </a:prstGeom>
          <a:noFill/>
        </p:spPr>
        <p:txBody>
          <a:bodyPr wrap="square" rtlCol="0">
            <a:spAutoFit/>
          </a:bodyPr>
          <a:lstStyle/>
          <a:p>
            <a:pPr algn="ctr"/>
            <a:r>
              <a:rPr lang="fr-FR" sz="2400" b="1" u="sng" dirty="0">
                <a:solidFill>
                  <a:schemeClr val="bg1"/>
                </a:solidFill>
              </a:rPr>
              <a:t>En route pour le CP !</a:t>
            </a:r>
          </a:p>
        </p:txBody>
      </p:sp>
      <p:pic>
        <p:nvPicPr>
          <p:cNvPr id="24" name="Image 23" descr="D:\Documents and Settings\cserres\Mes documents\Mes images\Mr_Pose_TGA\Pose_08-saut joie.png"/>
          <p:cNvPicPr/>
          <p:nvPr/>
        </p:nvPicPr>
        <p:blipFill>
          <a:blip r:embed="rId2" cstate="screen"/>
          <a:srcRect/>
          <a:stretch>
            <a:fillRect/>
          </a:stretch>
        </p:blipFill>
        <p:spPr bwMode="auto">
          <a:xfrm>
            <a:off x="7997155" y="2204864"/>
            <a:ext cx="624840" cy="969645"/>
          </a:xfrm>
          <a:prstGeom prst="rect">
            <a:avLst/>
          </a:prstGeom>
          <a:noFill/>
          <a:ln w="9525">
            <a:noFill/>
            <a:miter lim="800000"/>
            <a:headEnd/>
            <a:tailEnd/>
          </a:ln>
        </p:spPr>
      </p:pic>
      <p:pic>
        <p:nvPicPr>
          <p:cNvPr id="25" name="Picture" descr="http://ts2.mm.bing.net/th?id=HN.607997030770148601&amp;pid=15.1"/>
          <p:cNvPicPr/>
          <p:nvPr/>
        </p:nvPicPr>
        <p:blipFill>
          <a:blip r:embed="rId3" cstate="print"/>
          <a:srcRect/>
          <a:stretch>
            <a:fillRect/>
          </a:stretch>
        </p:blipFill>
        <p:spPr bwMode="auto">
          <a:xfrm>
            <a:off x="323528" y="332656"/>
            <a:ext cx="787400" cy="1120775"/>
          </a:xfrm>
          <a:prstGeom prst="rect">
            <a:avLst/>
          </a:prstGeom>
          <a:noFill/>
          <a:ln w="9525">
            <a:noFill/>
            <a:miter lim="800000"/>
            <a:headEnd/>
            <a:tailEnd/>
          </a:ln>
        </p:spPr>
      </p:pic>
      <p:sp>
        <p:nvSpPr>
          <p:cNvPr id="3" name="Rectangle 2"/>
          <p:cNvSpPr/>
          <p:nvPr/>
        </p:nvSpPr>
        <p:spPr>
          <a:xfrm>
            <a:off x="977016" y="1628800"/>
            <a:ext cx="2946912" cy="1656183"/>
          </a:xfrm>
          <a:prstGeom prst="rect">
            <a:avLst/>
          </a:prstGeom>
        </p:spPr>
        <p:txBody>
          <a:bodyPr wrap="square">
            <a:spAutoFit/>
          </a:bodyPr>
          <a:lstStyle/>
          <a:p>
            <a:pPr lvl="0">
              <a:defRPr/>
            </a:pPr>
            <a:endParaRPr lang="fr-FR" sz="1600" dirty="0">
              <a:solidFill>
                <a:prstClr val="black"/>
              </a:solidFill>
            </a:endParaRPr>
          </a:p>
        </p:txBody>
      </p:sp>
      <p:sp>
        <p:nvSpPr>
          <p:cNvPr id="6" name="Rectangle 5"/>
          <p:cNvSpPr/>
          <p:nvPr/>
        </p:nvSpPr>
        <p:spPr>
          <a:xfrm>
            <a:off x="1110927" y="358204"/>
            <a:ext cx="4005907" cy="1615827"/>
          </a:xfrm>
          <a:prstGeom prst="rect">
            <a:avLst/>
          </a:prstGeom>
        </p:spPr>
        <p:txBody>
          <a:bodyPr wrap="square">
            <a:spAutoFit/>
          </a:bodyPr>
          <a:lstStyle/>
          <a:p>
            <a:pPr algn="ctr" fontAlgn="auto">
              <a:spcBef>
                <a:spcPts val="0"/>
              </a:spcBef>
              <a:spcAft>
                <a:spcPts val="0"/>
              </a:spcAft>
              <a:defRPr/>
            </a:pPr>
            <a:r>
              <a:rPr lang="fr-FR" sz="1100" b="1" dirty="0">
                <a:latin typeface="Arial" panose="020B0604020202020204" pitchFamily="34" charset="0"/>
                <a:cs typeface="Arial" panose="020B0604020202020204" pitchFamily="34" charset="0"/>
              </a:rPr>
              <a:t>La maternelle : une école à part entière avec </a:t>
            </a:r>
          </a:p>
          <a:p>
            <a:pPr algn="ctr" fontAlgn="auto">
              <a:spcBef>
                <a:spcPts val="0"/>
              </a:spcBef>
              <a:spcAft>
                <a:spcPts val="0"/>
              </a:spcAft>
              <a:defRPr/>
            </a:pPr>
            <a:r>
              <a:rPr lang="fr-FR" sz="1100" b="1" dirty="0">
                <a:latin typeface="Arial" panose="020B0604020202020204" pitchFamily="34" charset="0"/>
                <a:cs typeface="Arial" panose="020B0604020202020204" pitchFamily="34" charset="0"/>
              </a:rPr>
              <a:t>des programmes obligatoires organisés </a:t>
            </a:r>
          </a:p>
          <a:p>
            <a:pPr algn="ctr" fontAlgn="auto">
              <a:spcBef>
                <a:spcPts val="0"/>
              </a:spcBef>
              <a:spcAft>
                <a:spcPts val="0"/>
              </a:spcAft>
              <a:defRPr/>
            </a:pPr>
            <a:r>
              <a:rPr lang="fr-FR" sz="1100" b="1" dirty="0">
                <a:latin typeface="Arial" panose="020B0604020202020204" pitchFamily="34" charset="0"/>
                <a:cs typeface="Arial" panose="020B0604020202020204" pitchFamily="34" charset="0"/>
              </a:rPr>
              <a:t>en 5 domaines d’apprentissages (programmes de 2015):</a:t>
            </a:r>
          </a:p>
          <a:p>
            <a:pPr fontAlgn="auto">
              <a:spcBef>
                <a:spcPts val="0"/>
              </a:spcBef>
              <a:spcAft>
                <a:spcPts val="0"/>
              </a:spcAft>
              <a:defRPr/>
            </a:pPr>
            <a:endParaRPr lang="fr-FR" sz="1100" b="1" dirty="0">
              <a:latin typeface="Arial" panose="020B0604020202020204" pitchFamily="34" charset="0"/>
              <a:cs typeface="Arial" panose="020B0604020202020204" pitchFamily="34" charset="0"/>
            </a:endParaRPr>
          </a:p>
          <a:p>
            <a:pPr fontAlgn="auto">
              <a:spcBef>
                <a:spcPts val="0"/>
              </a:spcBef>
              <a:spcAft>
                <a:spcPts val="0"/>
              </a:spcAft>
              <a:defRPr/>
            </a:pPr>
            <a:r>
              <a:rPr lang="en-US" sz="1100" dirty="0">
                <a:latin typeface="Arial" panose="020B0604020202020204" pitchFamily="34" charset="0"/>
                <a:cs typeface="Arial" panose="020B0604020202020204" pitchFamily="34" charset="0"/>
              </a:rPr>
              <a:t>- Mobiliser le </a:t>
            </a:r>
            <a:r>
              <a:rPr lang="en-US" sz="1100" dirty="0" err="1">
                <a:latin typeface="Arial" panose="020B0604020202020204" pitchFamily="34" charset="0"/>
                <a:cs typeface="Arial" panose="020B0604020202020204" pitchFamily="34" charset="0"/>
              </a:rPr>
              <a:t>langage</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dans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toutes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ses</a:t>
            </a:r>
            <a:r>
              <a:rPr lang="en-US" sz="1100" dirty="0">
                <a:latin typeface="Arial" panose="020B0604020202020204" pitchFamily="34" charset="0"/>
                <a:cs typeface="Arial" panose="020B0604020202020204" pitchFamily="34" charset="0"/>
              </a:rPr>
              <a:t> dimensions (oral, </a:t>
            </a:r>
            <a:r>
              <a:rPr lang="en-US" sz="1100" dirty="0" err="1">
                <a:latin typeface="Arial" panose="020B0604020202020204" pitchFamily="34" charset="0"/>
                <a:cs typeface="Arial" panose="020B0604020202020204" pitchFamily="34" charset="0"/>
              </a:rPr>
              <a:t>écrit</a:t>
            </a:r>
            <a:r>
              <a:rPr lang="en-US" sz="1100" dirty="0">
                <a:latin typeface="Arial" panose="020B0604020202020204" pitchFamily="34" charset="0"/>
                <a:cs typeface="Arial" panose="020B0604020202020204" pitchFamily="34" charset="0"/>
              </a:rPr>
              <a:t>)</a:t>
            </a:r>
            <a:endParaRPr lang="fr-FR" sz="1100" dirty="0">
              <a:latin typeface="Arial" panose="020B0604020202020204" pitchFamily="34" charset="0"/>
              <a:cs typeface="Arial" panose="020B0604020202020204" pitchFamily="34" charset="0"/>
            </a:endParaRPr>
          </a:p>
          <a:p>
            <a:pPr fontAlgn="auto">
              <a:spcBef>
                <a:spcPts val="0"/>
              </a:spcBef>
              <a:spcAft>
                <a:spcPts val="0"/>
              </a:spcAft>
              <a:defRPr/>
            </a:pPr>
            <a:r>
              <a:rPr lang="en-US" sz="1100" dirty="0">
                <a:latin typeface="Arial" panose="020B0604020202020204" pitchFamily="34" charset="0"/>
                <a:cs typeface="Arial" panose="020B0604020202020204" pitchFamily="34" charset="0"/>
              </a:rPr>
              <a:t>- </a:t>
            </a:r>
            <a:r>
              <a:rPr lang="fr-FR" sz="1100" dirty="0">
                <a:latin typeface="Arial" panose="020B0604020202020204" pitchFamily="34" charset="0"/>
                <a:cs typeface="Arial" panose="020B0604020202020204" pitchFamily="34" charset="0"/>
              </a:rPr>
              <a:t>Agir, s’exprimer, comprendre à travers l’activité physique</a:t>
            </a:r>
          </a:p>
          <a:p>
            <a:pPr lvl="0">
              <a:defRPr/>
            </a:pPr>
            <a:r>
              <a:rPr lang="fr-FR" sz="1100" dirty="0">
                <a:solidFill>
                  <a:prstClr val="black"/>
                </a:solidFill>
                <a:latin typeface="Arial" panose="020B0604020202020204" pitchFamily="34" charset="0"/>
                <a:cs typeface="Arial" panose="020B0604020202020204" pitchFamily="34" charset="0"/>
              </a:rPr>
              <a:t>- Agir, s’exprimer, comprendre à travers l’activité artistique</a:t>
            </a:r>
          </a:p>
          <a:p>
            <a:pPr lvl="0">
              <a:defRPr/>
            </a:pPr>
            <a:r>
              <a:rPr lang="fr-FR" sz="1100" dirty="0">
                <a:solidFill>
                  <a:prstClr val="black"/>
                </a:solidFill>
                <a:latin typeface="Arial" panose="020B0604020202020204" pitchFamily="34" charset="0"/>
                <a:cs typeface="Arial" panose="020B0604020202020204" pitchFamily="34" charset="0"/>
              </a:rPr>
              <a:t>- Construire les premiers outils pour structurer sa pensée</a:t>
            </a:r>
            <a:endParaRPr lang="en-US" sz="1100" dirty="0">
              <a:latin typeface="Arial" panose="020B0604020202020204" pitchFamily="34" charset="0"/>
              <a:cs typeface="Arial" panose="020B0604020202020204" pitchFamily="34" charset="0"/>
            </a:endParaRPr>
          </a:p>
          <a:p>
            <a:pPr fontAlgn="auto">
              <a:spcBef>
                <a:spcPts val="0"/>
              </a:spcBef>
              <a:spcAft>
                <a:spcPts val="0"/>
              </a:spcAft>
              <a:defRPr/>
            </a:pPr>
            <a:r>
              <a:rPr lang="fr-FR"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Explorer le monde</a:t>
            </a:r>
            <a:endParaRPr lang="fr-FR" sz="1100" dirty="0">
              <a:latin typeface="Arial" panose="020B0604020202020204" pitchFamily="34" charset="0"/>
              <a:cs typeface="Arial" panose="020B0604020202020204" pitchFamily="34" charset="0"/>
            </a:endParaRPr>
          </a:p>
        </p:txBody>
      </p:sp>
      <p:sp>
        <p:nvSpPr>
          <p:cNvPr id="7" name="Rectangle 6"/>
          <p:cNvSpPr/>
          <p:nvPr/>
        </p:nvSpPr>
        <p:spPr>
          <a:xfrm>
            <a:off x="1146845" y="333929"/>
            <a:ext cx="4032450" cy="19650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 xmlns:a16="http://schemas.microsoft.com/office/drawing/2014/main" id="{313736E6-7331-43CE-8515-97F11F990882}"/>
              </a:ext>
            </a:extLst>
          </p:cNvPr>
          <p:cNvSpPr txBox="1"/>
          <p:nvPr/>
        </p:nvSpPr>
        <p:spPr>
          <a:xfrm>
            <a:off x="4963368" y="4618081"/>
            <a:ext cx="3958960" cy="2339102"/>
          </a:xfrm>
          <a:prstGeom prst="rect">
            <a:avLst/>
          </a:prstGeom>
          <a:noFill/>
        </p:spPr>
        <p:txBody>
          <a:bodyPr wrap="square" rtlCol="0">
            <a:spAutoFit/>
          </a:bodyPr>
          <a:lstStyle/>
          <a:p>
            <a:pPr algn="just"/>
            <a:r>
              <a:rPr lang="fr-FR" sz="1600" b="1" dirty="0"/>
              <a:t>L’école maternelle est une vraie école. Pendant 3 ans, votre enfant se prépare pour l’école élémentaire par l’acquisition de techniques précises et par de véritables apprentissages.</a:t>
            </a:r>
            <a:r>
              <a:rPr lang="fr-FR" sz="1600" dirty="0"/>
              <a:t> L'école maternelle apprend aux enfants à vivre ensemble, à se respecter et à communiquer. L’assiduité et la présence de votre enfant est nécessaire.</a:t>
            </a:r>
          </a:p>
          <a:p>
            <a:endParaRPr lang="fr-FR" dirty="0"/>
          </a:p>
        </p:txBody>
      </p:sp>
      <p:pic>
        <p:nvPicPr>
          <p:cNvPr id="22" name="Picture" descr="D:\Documents and Settings\cserres\Mes documents\Mes images\Mr_Pose_TGA\Pose_18-bras croises.png">
            <a:extLst>
              <a:ext uri="{FF2B5EF4-FFF2-40B4-BE49-F238E27FC236}">
                <a16:creationId xmlns="" xmlns:a16="http://schemas.microsoft.com/office/drawing/2014/main" id="{11F12F14-869D-4628-ACD4-8D1226D66CAA}"/>
              </a:ext>
            </a:extLst>
          </p:cNvPr>
          <p:cNvPicPr/>
          <p:nvPr/>
        </p:nvPicPr>
        <p:blipFill>
          <a:blip r:embed="rId4" cstate="print"/>
          <a:srcRect/>
          <a:stretch>
            <a:fillRect/>
          </a:stretch>
        </p:blipFill>
        <p:spPr bwMode="auto">
          <a:xfrm>
            <a:off x="755742" y="5229200"/>
            <a:ext cx="327025" cy="891540"/>
          </a:xfrm>
          <a:prstGeom prst="rect">
            <a:avLst/>
          </a:prstGeom>
          <a:noFill/>
          <a:ln w="9525">
            <a:noFill/>
            <a:miter lim="800000"/>
            <a:headEnd/>
            <a:tailEnd/>
          </a:ln>
        </p:spPr>
      </p:pic>
    </p:spTree>
    <p:extLst>
      <p:ext uri="{BB962C8B-B14F-4D97-AF65-F5344CB8AC3E}">
        <p14:creationId xmlns:p14="http://schemas.microsoft.com/office/powerpoint/2010/main" val="3201058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Horaires de l’école </a:t>
            </a:r>
          </a:p>
        </p:txBody>
      </p:sp>
      <p:pic>
        <p:nvPicPr>
          <p:cNvPr id="4" name="Picture" descr="D:\Documents and Settings\cserres\Mes documents\Mes images\Mr_Pose_TGA\controle copie.png"/>
          <p:cNvPicPr>
            <a:picLocks noGrp="1"/>
          </p:cNvPicPr>
          <p:nvPr>
            <p:ph idx="1"/>
          </p:nvPr>
        </p:nvPicPr>
        <p:blipFill>
          <a:blip r:embed="rId3" cstate="print"/>
          <a:srcRect/>
          <a:stretch>
            <a:fillRect/>
          </a:stretch>
        </p:blipFill>
        <p:spPr bwMode="auto">
          <a:xfrm>
            <a:off x="1160671" y="465471"/>
            <a:ext cx="853514" cy="914479"/>
          </a:xfrm>
          <a:prstGeom prst="rect">
            <a:avLst/>
          </a:prstGeom>
          <a:noFill/>
          <a:ln w="9525">
            <a:noFill/>
            <a:miter lim="800000"/>
            <a:headEnd/>
            <a:tailEnd/>
          </a:ln>
        </p:spPr>
      </p:pic>
      <p:graphicFrame>
        <p:nvGraphicFramePr>
          <p:cNvPr id="8" name="Tableau 7"/>
          <p:cNvGraphicFramePr>
            <a:graphicFrameLocks noGrp="1"/>
          </p:cNvGraphicFramePr>
          <p:nvPr>
            <p:extLst>
              <p:ext uri="{D42A27DB-BD31-4B8C-83A1-F6EECF244321}">
                <p14:modId xmlns:p14="http://schemas.microsoft.com/office/powerpoint/2010/main" val="450009291"/>
              </p:ext>
            </p:extLst>
          </p:nvPr>
        </p:nvGraphicFramePr>
        <p:xfrm>
          <a:off x="899592" y="1608471"/>
          <a:ext cx="7632849" cy="4268802"/>
        </p:xfrm>
        <a:graphic>
          <a:graphicData uri="http://schemas.openxmlformats.org/drawingml/2006/table">
            <a:tbl>
              <a:tblPr firstRow="1" firstCol="1" bandRow="1">
                <a:tableStyleId>{5C22544A-7EE6-4342-B048-85BDC9FD1C3A}</a:tableStyleId>
              </a:tblPr>
              <a:tblGrid>
                <a:gridCol w="1155647">
                  <a:extLst>
                    <a:ext uri="{9D8B030D-6E8A-4147-A177-3AD203B41FA5}">
                      <a16:colId xmlns="" xmlns:a16="http://schemas.microsoft.com/office/drawing/2014/main" val="20000"/>
                    </a:ext>
                  </a:extLst>
                </a:gridCol>
                <a:gridCol w="216463">
                  <a:extLst>
                    <a:ext uri="{9D8B030D-6E8A-4147-A177-3AD203B41FA5}">
                      <a16:colId xmlns="" xmlns:a16="http://schemas.microsoft.com/office/drawing/2014/main" val="20001"/>
                    </a:ext>
                  </a:extLst>
                </a:gridCol>
                <a:gridCol w="93980">
                  <a:extLst>
                    <a:ext uri="{9D8B030D-6E8A-4147-A177-3AD203B41FA5}">
                      <a16:colId xmlns="" xmlns:a16="http://schemas.microsoft.com/office/drawing/2014/main" val="20003"/>
                    </a:ext>
                  </a:extLst>
                </a:gridCol>
                <a:gridCol w="1116705">
                  <a:extLst>
                    <a:ext uri="{9D8B030D-6E8A-4147-A177-3AD203B41FA5}">
                      <a16:colId xmlns="" xmlns:a16="http://schemas.microsoft.com/office/drawing/2014/main" val="20004"/>
                    </a:ext>
                  </a:extLst>
                </a:gridCol>
                <a:gridCol w="1291396">
                  <a:extLst>
                    <a:ext uri="{9D8B030D-6E8A-4147-A177-3AD203B41FA5}">
                      <a16:colId xmlns="" xmlns:a16="http://schemas.microsoft.com/office/drawing/2014/main" val="20005"/>
                    </a:ext>
                  </a:extLst>
                </a:gridCol>
                <a:gridCol w="1407570">
                  <a:extLst>
                    <a:ext uri="{9D8B030D-6E8A-4147-A177-3AD203B41FA5}">
                      <a16:colId xmlns="" xmlns:a16="http://schemas.microsoft.com/office/drawing/2014/main" val="20006"/>
                    </a:ext>
                  </a:extLst>
                </a:gridCol>
                <a:gridCol w="1198959">
                  <a:extLst>
                    <a:ext uri="{9D8B030D-6E8A-4147-A177-3AD203B41FA5}">
                      <a16:colId xmlns="" xmlns:a16="http://schemas.microsoft.com/office/drawing/2014/main" val="20007"/>
                    </a:ext>
                  </a:extLst>
                </a:gridCol>
                <a:gridCol w="1152129">
                  <a:extLst>
                    <a:ext uri="{9D8B030D-6E8A-4147-A177-3AD203B41FA5}">
                      <a16:colId xmlns="" xmlns:a16="http://schemas.microsoft.com/office/drawing/2014/main" val="3051072336"/>
                    </a:ext>
                  </a:extLst>
                </a:gridCol>
              </a:tblGrid>
              <a:tr h="698367">
                <a:tc>
                  <a:txBody>
                    <a:bodyPr/>
                    <a:lstStyle/>
                    <a:p>
                      <a:pPr algn="ctr">
                        <a:lnSpc>
                          <a:spcPct val="115000"/>
                        </a:lnSpc>
                        <a:spcAft>
                          <a:spcPts val="0"/>
                        </a:spcAft>
                      </a:pPr>
                      <a:r>
                        <a:rPr lang="fr-FR" sz="2400" dirty="0">
                          <a:effectLst/>
                        </a:rPr>
                        <a:t> </a:t>
                      </a:r>
                      <a:endParaRPr lang="fr-FR" sz="1100" dirty="0">
                        <a:effectLst/>
                        <a:latin typeface="Calibri"/>
                        <a:ea typeface="Calibri"/>
                        <a:cs typeface="Times New Roman"/>
                      </a:endParaRPr>
                    </a:p>
                  </a:txBody>
                  <a:tcPr marL="68580" marR="68580" marT="0" marB="0"/>
                </a:tc>
                <a:tc gridSpan="2">
                  <a:txBody>
                    <a:bodyPr/>
                    <a:lstStyle/>
                    <a:p>
                      <a:pPr algn="ctr">
                        <a:lnSpc>
                          <a:spcPct val="115000"/>
                        </a:lnSpc>
                        <a:spcAft>
                          <a:spcPts val="0"/>
                        </a:spcAft>
                      </a:pPr>
                      <a:endParaRPr lang="fr-FR" sz="1100" dirty="0">
                        <a:effectLst/>
                        <a:latin typeface="Calibri"/>
                        <a:ea typeface="Calibri"/>
                        <a:cs typeface="Times New Roman"/>
                      </a:endParaRPr>
                    </a:p>
                  </a:txBody>
                  <a:tcPr marL="68580" marR="68580" marT="0" marB="0"/>
                </a:tc>
                <a:tc hMerge="1">
                  <a:txBody>
                    <a:bodyPr/>
                    <a:lstStyle/>
                    <a:p>
                      <a:endParaRPr lang="fr-FR"/>
                    </a:p>
                  </a:txBody>
                  <a:tcPr/>
                </a:tc>
                <a:tc>
                  <a:txBody>
                    <a:bodyPr/>
                    <a:lstStyle/>
                    <a:p>
                      <a:pPr algn="ctr">
                        <a:lnSpc>
                          <a:spcPct val="115000"/>
                        </a:lnSpc>
                        <a:spcAft>
                          <a:spcPts val="0"/>
                        </a:spcAft>
                      </a:pPr>
                      <a:r>
                        <a:rPr lang="fr-FR" sz="1100" dirty="0">
                          <a:effectLst/>
                          <a:latin typeface="Calibri"/>
                          <a:ea typeface="Calibri"/>
                          <a:cs typeface="Times New Roman"/>
                        </a:rPr>
                        <a:t>CDL</a:t>
                      </a:r>
                    </a:p>
                  </a:txBody>
                  <a:tcPr marL="68580" marR="68580" marT="0" marB="0"/>
                </a:tc>
                <a:tc>
                  <a:txBody>
                    <a:bodyPr/>
                    <a:lstStyle/>
                    <a:p>
                      <a:pPr algn="ctr">
                        <a:lnSpc>
                          <a:spcPct val="115000"/>
                        </a:lnSpc>
                        <a:spcAft>
                          <a:spcPts val="0"/>
                        </a:spcAft>
                      </a:pPr>
                      <a:r>
                        <a:rPr lang="fr-FR" sz="1100" dirty="0">
                          <a:effectLst/>
                          <a:latin typeface="Calibri"/>
                          <a:ea typeface="Calibri"/>
                          <a:cs typeface="Times New Roman"/>
                        </a:rPr>
                        <a:t>ECOLE</a:t>
                      </a:r>
                    </a:p>
                  </a:txBody>
                  <a:tcPr marL="68580" marR="68580" marT="0" marB="0"/>
                </a:tc>
                <a:tc>
                  <a:txBody>
                    <a:bodyPr/>
                    <a:lstStyle/>
                    <a:p>
                      <a:pPr algn="ctr">
                        <a:lnSpc>
                          <a:spcPct val="115000"/>
                        </a:lnSpc>
                        <a:spcAft>
                          <a:spcPts val="0"/>
                        </a:spcAft>
                      </a:pPr>
                      <a:r>
                        <a:rPr lang="fr-FR" sz="1100" dirty="0">
                          <a:effectLst/>
                          <a:latin typeface="Calibri"/>
                          <a:ea typeface="Calibri"/>
                          <a:cs typeface="Times New Roman"/>
                        </a:rPr>
                        <a:t>CANTINE</a:t>
                      </a:r>
                    </a:p>
                  </a:txBody>
                  <a:tcPr marL="68580" marR="68580" marT="0" marB="0"/>
                </a:tc>
                <a:tc>
                  <a:txBody>
                    <a:bodyPr/>
                    <a:lstStyle/>
                    <a:p>
                      <a:pPr algn="ctr">
                        <a:lnSpc>
                          <a:spcPct val="115000"/>
                        </a:lnSpc>
                        <a:spcAft>
                          <a:spcPts val="0"/>
                        </a:spcAft>
                      </a:pPr>
                      <a:r>
                        <a:rPr lang="fr-FR" sz="1100" dirty="0">
                          <a:effectLst/>
                          <a:latin typeface="Calibri"/>
                          <a:ea typeface="Calibri"/>
                          <a:cs typeface="Times New Roman"/>
                        </a:rPr>
                        <a:t>ECOLE</a:t>
                      </a:r>
                    </a:p>
                  </a:txBody>
                  <a:tcPr marL="68580" marR="68580" marT="0" marB="0"/>
                </a:tc>
                <a:tc>
                  <a:txBody>
                    <a:bodyPr/>
                    <a:lstStyle/>
                    <a:p>
                      <a:pPr algn="ctr">
                        <a:lnSpc>
                          <a:spcPct val="115000"/>
                        </a:lnSpc>
                        <a:spcAft>
                          <a:spcPts val="0"/>
                        </a:spcAft>
                      </a:pPr>
                      <a:r>
                        <a:rPr lang="fr-FR" sz="1000" dirty="0">
                          <a:effectLst/>
                        </a:rPr>
                        <a:t>CDL</a:t>
                      </a:r>
                      <a:endParaRPr lang="fr-FR"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418645">
                <a:tc gridSpan="8">
                  <a:txBody>
                    <a:bodyPr/>
                    <a:lstStyle/>
                    <a:p>
                      <a:pPr algn="ctr">
                        <a:lnSpc>
                          <a:spcPct val="115000"/>
                        </a:lnSpc>
                        <a:spcAft>
                          <a:spcPts val="0"/>
                        </a:spcAft>
                      </a:pPr>
                      <a:endParaRPr lang="fr-FR" sz="1100" dirty="0">
                        <a:effectLst/>
                        <a:latin typeface="Calibri"/>
                        <a:ea typeface="Calibri"/>
                        <a:cs typeface="Times New Roman"/>
                      </a:endParaRPr>
                    </a:p>
                  </a:txBody>
                  <a:tcPr marL="68580" marR="68580" marT="0" marB="0"/>
                </a:tc>
                <a:tc hMerge="1">
                  <a:txBody>
                    <a:bodyPr/>
                    <a:lstStyle/>
                    <a:p>
                      <a:pPr algn="ctr">
                        <a:lnSpc>
                          <a:spcPct val="115000"/>
                        </a:lnSpc>
                        <a:spcAft>
                          <a:spcPts val="0"/>
                        </a:spcAft>
                      </a:pPr>
                      <a:endParaRPr lang="fr-FR" sz="1100" dirty="0">
                        <a:effectLst/>
                        <a:latin typeface="Calibri"/>
                        <a:ea typeface="Calibri"/>
                        <a:cs typeface="Times New Roman"/>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a:lnSpc>
                          <a:spcPct val="115000"/>
                        </a:lnSpc>
                        <a:spcAft>
                          <a:spcPts val="0"/>
                        </a:spcAft>
                      </a:pPr>
                      <a:endParaRPr lang="fr-FR"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698367">
                <a:tc>
                  <a:txBody>
                    <a:bodyPr/>
                    <a:lstStyle/>
                    <a:p>
                      <a:pPr>
                        <a:lnSpc>
                          <a:spcPct val="115000"/>
                        </a:lnSpc>
                        <a:spcAft>
                          <a:spcPts val="0"/>
                        </a:spcAft>
                      </a:pPr>
                      <a:r>
                        <a:rPr lang="fr-FR" sz="1200" dirty="0">
                          <a:effectLst/>
                        </a:rPr>
                        <a:t>Lundi </a:t>
                      </a:r>
                      <a:endParaRPr lang="fr-FR" sz="1100" dirty="0">
                        <a:effectLst/>
                        <a:latin typeface="Calibri"/>
                        <a:ea typeface="Calibri"/>
                        <a:cs typeface="Times New Roman"/>
                      </a:endParaRPr>
                    </a:p>
                  </a:txBody>
                  <a:tcPr marL="68580" marR="68580" marT="0" marB="0"/>
                </a:tc>
                <a:tc>
                  <a:txBody>
                    <a:bodyPr/>
                    <a:lstStyle/>
                    <a:p>
                      <a:endParaRPr lang="fr-FR"/>
                    </a:p>
                  </a:txBody>
                  <a:tcPr marL="68580" marR="68580" marT="0" marB="0"/>
                </a:tc>
                <a:tc gridSpan="2">
                  <a:txBody>
                    <a:bodyPr/>
                    <a:lstStyle/>
                    <a:p>
                      <a:pPr algn="ctr">
                        <a:lnSpc>
                          <a:spcPct val="115000"/>
                        </a:lnSpc>
                        <a:spcAft>
                          <a:spcPts val="100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7h30-8h20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8h20-11h30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11h30-13h20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1200">
                          <a:effectLst/>
                          <a:latin typeface="Arial" panose="020B0604020202020204" pitchFamily="34" charset="0"/>
                          <a:ea typeface="Calibri" panose="020F0502020204030204" pitchFamily="34" charset="0"/>
                          <a:cs typeface="Times New Roman" panose="02020603050405020304" pitchFamily="18" charset="0"/>
                        </a:rPr>
                        <a:t>13h20-16h30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1200">
                          <a:effectLst/>
                          <a:latin typeface="Arial" panose="020B0604020202020204" pitchFamily="34" charset="0"/>
                          <a:ea typeface="Calibri" panose="020F0502020204030204" pitchFamily="34" charset="0"/>
                          <a:cs typeface="Times New Roman" panose="02020603050405020304" pitchFamily="18" charset="0"/>
                        </a:rPr>
                        <a:t>16h30-19h00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698367">
                <a:tc>
                  <a:txBody>
                    <a:bodyPr/>
                    <a:lstStyle/>
                    <a:p>
                      <a:pPr>
                        <a:lnSpc>
                          <a:spcPct val="115000"/>
                        </a:lnSpc>
                        <a:spcAft>
                          <a:spcPts val="0"/>
                        </a:spcAft>
                      </a:pPr>
                      <a:r>
                        <a:rPr lang="fr-FR" sz="1200">
                          <a:effectLst/>
                        </a:rPr>
                        <a:t>Mardi</a:t>
                      </a:r>
                      <a:endParaRPr lang="fr-FR" sz="1100">
                        <a:effectLst/>
                        <a:latin typeface="Calibri"/>
                        <a:ea typeface="Calibri"/>
                        <a:cs typeface="Times New Roman"/>
                      </a:endParaRPr>
                    </a:p>
                  </a:txBody>
                  <a:tcPr marL="68580" marR="68580" marT="0" marB="0"/>
                </a:tc>
                <a:tc>
                  <a:txBody>
                    <a:bodyPr/>
                    <a:lstStyle/>
                    <a:p>
                      <a:endParaRPr lang="fr-FR"/>
                    </a:p>
                  </a:txBody>
                  <a:tcPr marL="68580" marR="68580" marT="0" marB="0"/>
                </a:tc>
                <a:tc gridSpan="2">
                  <a:txBody>
                    <a:bodyPr/>
                    <a:lstStyle/>
                    <a:p>
                      <a:pPr algn="ctr">
                        <a:lnSpc>
                          <a:spcPct val="115000"/>
                        </a:lnSpc>
                        <a:spcAft>
                          <a:spcPts val="100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7h30-8h20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8h20-11h30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11h30-13h20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13h20-16h30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1200">
                          <a:effectLst/>
                          <a:latin typeface="Arial" panose="020B0604020202020204" pitchFamily="34" charset="0"/>
                          <a:ea typeface="Calibri" panose="020F0502020204030204" pitchFamily="34" charset="0"/>
                          <a:cs typeface="Times New Roman" panose="02020603050405020304" pitchFamily="18" charset="0"/>
                        </a:rPr>
                        <a:t>16h30-19h00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358322">
                <a:tc>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tc>
                  <a:txBody>
                    <a:bodyPr/>
                    <a:lstStyle/>
                    <a:p>
                      <a:endParaRPr lang="fr-FR"/>
                    </a:p>
                  </a:txBody>
                  <a:tcPr marL="68580" marR="68580" marT="0" marB="0"/>
                </a:tc>
                <a:tc gridSpan="2">
                  <a:txBody>
                    <a:bodyPr/>
                    <a:lstStyle/>
                    <a:p>
                      <a:pPr algn="ctr"/>
                      <a:endParaRPr lang="fr-FR" sz="1200" dirty="0"/>
                    </a:p>
                  </a:txBody>
                  <a:tcPr marL="68580" marR="68580" marT="0" marB="0"/>
                </a:tc>
                <a:tc hMerge="1">
                  <a:txBody>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endParaRPr lang="fr-FR" sz="1200" dirty="0"/>
                    </a:p>
                  </a:txBody>
                  <a:tcPr marL="68580" marR="68580" marT="0" marB="0"/>
                </a:tc>
                <a:tc>
                  <a:txBody>
                    <a:bodyPr/>
                    <a:lstStyle/>
                    <a:p>
                      <a:pPr algn="ctr"/>
                      <a:endParaRPr lang="fr-FR" sz="1200"/>
                    </a:p>
                  </a:txBody>
                  <a:tcPr marL="68580" marR="68580" marT="0" marB="0"/>
                </a:tc>
                <a:tc>
                  <a:txBody>
                    <a:bodyPr/>
                    <a:lstStyle/>
                    <a:p>
                      <a:pPr algn="ctr"/>
                      <a:endParaRPr lang="fr-FR" sz="1200"/>
                    </a:p>
                  </a:txBody>
                  <a:tcPr marL="68580" marR="68580" marT="0" marB="0"/>
                </a:tc>
                <a:tc>
                  <a:txBody>
                    <a:bodyPr/>
                    <a:lstStyle/>
                    <a:p>
                      <a:pPr algn="ctr"/>
                      <a:endParaRPr lang="fr-FR" sz="1200"/>
                    </a:p>
                  </a:txBody>
                  <a:tcPr marL="68580" marR="68580" marT="0" marB="0"/>
                </a:tc>
                <a:extLst>
                  <a:ext uri="{0D108BD9-81ED-4DB2-BD59-A6C34878D82A}">
                    <a16:rowId xmlns="" xmlns:a16="http://schemas.microsoft.com/office/drawing/2014/main" val="10004"/>
                  </a:ext>
                </a:extLst>
              </a:tr>
              <a:tr h="698367">
                <a:tc>
                  <a:txBody>
                    <a:bodyPr/>
                    <a:lstStyle/>
                    <a:p>
                      <a:pPr>
                        <a:lnSpc>
                          <a:spcPct val="115000"/>
                        </a:lnSpc>
                        <a:spcAft>
                          <a:spcPts val="0"/>
                        </a:spcAft>
                      </a:pPr>
                      <a:r>
                        <a:rPr lang="fr-FR" sz="1200" dirty="0">
                          <a:effectLst/>
                        </a:rPr>
                        <a:t>Jeudi</a:t>
                      </a:r>
                      <a:endParaRPr lang="fr-FR" sz="1100" dirty="0">
                        <a:effectLst/>
                        <a:latin typeface="Calibri"/>
                        <a:ea typeface="Calibri"/>
                        <a:cs typeface="Times New Roman"/>
                      </a:endParaRPr>
                    </a:p>
                  </a:txBody>
                  <a:tcPr marL="68580" marR="68580" marT="0" marB="0"/>
                </a:tc>
                <a:tc>
                  <a:txBody>
                    <a:bodyPr/>
                    <a:lstStyle/>
                    <a:p>
                      <a:endParaRPr lang="fr-FR"/>
                    </a:p>
                  </a:txBody>
                  <a:tcPr marL="68580" marR="68580" marT="0" marB="0"/>
                </a:tc>
                <a:tc gridSpan="2">
                  <a:txBody>
                    <a:bodyPr/>
                    <a:lstStyle/>
                    <a:p>
                      <a:pPr algn="ctr">
                        <a:lnSpc>
                          <a:spcPct val="115000"/>
                        </a:lnSpc>
                        <a:spcAft>
                          <a:spcPts val="1000"/>
                        </a:spcAft>
                      </a:pPr>
                      <a:r>
                        <a:rPr lang="fr-FR" sz="1200">
                          <a:effectLst/>
                          <a:latin typeface="Arial" panose="020B0604020202020204" pitchFamily="34" charset="0"/>
                          <a:ea typeface="Calibri" panose="020F0502020204030204" pitchFamily="34" charset="0"/>
                          <a:cs typeface="Times New Roman" panose="02020603050405020304" pitchFamily="18" charset="0"/>
                        </a:rPr>
                        <a:t>7h30-8h20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1200">
                          <a:effectLst/>
                          <a:latin typeface="Arial" panose="020B0604020202020204" pitchFamily="34" charset="0"/>
                          <a:ea typeface="Calibri" panose="020F0502020204030204" pitchFamily="34" charset="0"/>
                          <a:cs typeface="Times New Roman" panose="02020603050405020304" pitchFamily="18" charset="0"/>
                        </a:rPr>
                        <a:t>8h20-11h30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11h30-13h20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13h20-16h30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1200">
                          <a:effectLst/>
                          <a:latin typeface="Arial" panose="020B0604020202020204" pitchFamily="34" charset="0"/>
                          <a:ea typeface="Calibri" panose="020F0502020204030204" pitchFamily="34" charset="0"/>
                          <a:cs typeface="Times New Roman" panose="02020603050405020304" pitchFamily="18" charset="0"/>
                        </a:rPr>
                        <a:t>16h30-19h00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698367">
                <a:tc>
                  <a:txBody>
                    <a:bodyPr/>
                    <a:lstStyle/>
                    <a:p>
                      <a:pPr>
                        <a:lnSpc>
                          <a:spcPct val="115000"/>
                        </a:lnSpc>
                        <a:spcAft>
                          <a:spcPts val="0"/>
                        </a:spcAft>
                      </a:pPr>
                      <a:r>
                        <a:rPr lang="fr-FR" sz="1200" dirty="0">
                          <a:effectLst/>
                        </a:rPr>
                        <a:t>Vendredi</a:t>
                      </a:r>
                      <a:endParaRPr lang="fr-FR" sz="1100" dirty="0">
                        <a:effectLst/>
                        <a:latin typeface="Calibri"/>
                        <a:ea typeface="Calibri"/>
                        <a:cs typeface="Times New Roman"/>
                      </a:endParaRPr>
                    </a:p>
                  </a:txBody>
                  <a:tcPr marL="68580" marR="68580" marT="0" marB="0"/>
                </a:tc>
                <a:tc>
                  <a:txBody>
                    <a:bodyPr/>
                    <a:lstStyle/>
                    <a:p>
                      <a:endParaRPr lang="fr-FR" dirty="0"/>
                    </a:p>
                  </a:txBody>
                  <a:tcPr marL="68580" marR="68580" marT="0" marB="0"/>
                </a:tc>
                <a:tc gridSpan="2">
                  <a:txBody>
                    <a:bodyPr/>
                    <a:lstStyle/>
                    <a:p>
                      <a:pPr algn="ctr">
                        <a:lnSpc>
                          <a:spcPct val="115000"/>
                        </a:lnSpc>
                        <a:spcAft>
                          <a:spcPts val="1000"/>
                        </a:spcAft>
                      </a:pPr>
                      <a:r>
                        <a:rPr lang="fr-FR" sz="1200">
                          <a:effectLst/>
                          <a:latin typeface="Arial" panose="020B0604020202020204" pitchFamily="34" charset="0"/>
                          <a:ea typeface="Calibri" panose="020F0502020204030204" pitchFamily="34" charset="0"/>
                          <a:cs typeface="Times New Roman" panose="02020603050405020304" pitchFamily="18" charset="0"/>
                        </a:rPr>
                        <a:t>7h30-8h20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1200">
                          <a:effectLst/>
                          <a:latin typeface="Arial" panose="020B0604020202020204" pitchFamily="34" charset="0"/>
                          <a:ea typeface="Calibri" panose="020F0502020204030204" pitchFamily="34" charset="0"/>
                          <a:cs typeface="Times New Roman" panose="02020603050405020304" pitchFamily="18" charset="0"/>
                        </a:rPr>
                        <a:t>8h20-11h30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1200">
                          <a:effectLst/>
                          <a:latin typeface="Arial" panose="020B0604020202020204" pitchFamily="34" charset="0"/>
                          <a:ea typeface="Calibri" panose="020F0502020204030204" pitchFamily="34" charset="0"/>
                          <a:cs typeface="Times New Roman" panose="02020603050405020304" pitchFamily="18" charset="0"/>
                        </a:rPr>
                        <a:t>11h30-13h20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13h20-16h30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1200" dirty="0">
                          <a:effectLst/>
                          <a:latin typeface="Arial" panose="020B0604020202020204" pitchFamily="34" charset="0"/>
                          <a:ea typeface="Calibri" panose="020F0502020204030204" pitchFamily="34" charset="0"/>
                          <a:cs typeface="Times New Roman" panose="02020603050405020304" pitchFamily="18" charset="0"/>
                        </a:rPr>
                        <a:t>16h30-19h00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bl>
          </a:graphicData>
        </a:graphic>
      </p:graphicFrame>
      <p:sp>
        <p:nvSpPr>
          <p:cNvPr id="9" name="Rectangle 1"/>
          <p:cNvSpPr>
            <a:spLocks noChangeArrowheads="1"/>
          </p:cNvSpPr>
          <p:nvPr/>
        </p:nvSpPr>
        <p:spPr bwMode="auto">
          <a:xfrm>
            <a:off x="3319849" y="225674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a:t>
            </a:fld>
            <a:endParaRPr lang="fr-BE"/>
          </a:p>
        </p:txBody>
      </p:sp>
    </p:spTree>
    <p:extLst>
      <p:ext uri="{BB962C8B-B14F-4D97-AF65-F5344CB8AC3E}">
        <p14:creationId xmlns:p14="http://schemas.microsoft.com/office/powerpoint/2010/main" val="245124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332656"/>
            <a:ext cx="8230369" cy="5616623"/>
          </a:xfrm>
        </p:spPr>
        <p:txBody>
          <a:bodyPr rtlCol="0">
            <a:normAutofit fontScale="77500" lnSpcReduction="20000"/>
          </a:bodyPr>
          <a:lstStyle/>
          <a:p>
            <a:pPr algn="ctr" fontAlgn="auto">
              <a:spcAft>
                <a:spcPts val="0"/>
              </a:spcAft>
              <a:buFont typeface="Arial" pitchFamily="34" charset="0"/>
              <a:buNone/>
              <a:defRPr/>
            </a:pPr>
            <a:r>
              <a:rPr lang="fr-FR" sz="3800" b="1" dirty="0">
                <a:latin typeface="Arial"/>
                <a:cs typeface="Arial"/>
              </a:rPr>
              <a:t>L’ADAPTATION A L’ECOLE MATERNELLE :</a:t>
            </a:r>
          </a:p>
          <a:p>
            <a:pPr algn="ctr" fontAlgn="auto">
              <a:spcAft>
                <a:spcPts val="0"/>
              </a:spcAft>
              <a:buFont typeface="Arial" pitchFamily="34" charset="0"/>
              <a:buNone/>
              <a:defRPr/>
            </a:pPr>
            <a:r>
              <a:rPr lang="fr-FR" sz="5200" u="sng" dirty="0">
                <a:latin typeface="Arial"/>
                <a:cs typeface="Arial"/>
              </a:rPr>
              <a:t>l’entrée en Petite Section</a:t>
            </a:r>
          </a:p>
          <a:p>
            <a:pPr fontAlgn="auto">
              <a:spcAft>
                <a:spcPts val="0"/>
              </a:spcAft>
              <a:buFont typeface="Arial" pitchFamily="34" charset="0"/>
              <a:buNone/>
              <a:defRPr/>
            </a:pPr>
            <a:endParaRPr lang="fr-FR" sz="1400" u="heavy" dirty="0">
              <a:latin typeface="Arial"/>
              <a:cs typeface="Arial"/>
            </a:endParaRPr>
          </a:p>
          <a:p>
            <a:pPr fontAlgn="auto">
              <a:lnSpc>
                <a:spcPct val="150000"/>
              </a:lnSpc>
              <a:spcAft>
                <a:spcPts val="0"/>
              </a:spcAft>
              <a:buFont typeface="Arial" pitchFamily="34" charset="0"/>
              <a:buNone/>
              <a:defRPr/>
            </a:pPr>
            <a:r>
              <a:rPr lang="fr-FR" sz="1400" dirty="0">
                <a:latin typeface="Arial"/>
                <a:cs typeface="Arial"/>
              </a:rPr>
              <a:t>La rentrée des élèves aura lieu </a:t>
            </a:r>
            <a:r>
              <a:rPr lang="fr-FR" sz="1400" b="1" u="sng" dirty="0">
                <a:solidFill>
                  <a:srgbClr val="FF0000"/>
                </a:solidFill>
                <a:latin typeface="Arial"/>
                <a:cs typeface="Arial"/>
              </a:rPr>
              <a:t>le </a:t>
            </a:r>
            <a:r>
              <a:rPr lang="fr-FR" sz="1400" b="1" u="sng" dirty="0" smtClean="0">
                <a:solidFill>
                  <a:srgbClr val="FF0000"/>
                </a:solidFill>
                <a:latin typeface="Arial"/>
                <a:cs typeface="Arial"/>
              </a:rPr>
              <a:t>mardi 1er </a:t>
            </a:r>
            <a:r>
              <a:rPr lang="fr-FR" sz="1400" b="1" u="sng" dirty="0">
                <a:solidFill>
                  <a:srgbClr val="FF0000"/>
                </a:solidFill>
                <a:latin typeface="Arial"/>
                <a:cs typeface="Arial"/>
              </a:rPr>
              <a:t>septembre </a:t>
            </a:r>
            <a:r>
              <a:rPr lang="fr-FR" sz="1400" b="1" u="sng" dirty="0" smtClean="0">
                <a:solidFill>
                  <a:srgbClr val="FF0000"/>
                </a:solidFill>
                <a:latin typeface="Arial"/>
                <a:cs typeface="Arial"/>
              </a:rPr>
              <a:t>2020</a:t>
            </a:r>
            <a:r>
              <a:rPr lang="fr-FR" sz="1400" dirty="0" smtClean="0">
                <a:latin typeface="Arial"/>
                <a:cs typeface="Arial"/>
              </a:rPr>
              <a:t>. </a:t>
            </a:r>
            <a:r>
              <a:rPr lang="fr-FR" sz="1400" dirty="0">
                <a:latin typeface="Arial"/>
                <a:cs typeface="Arial"/>
              </a:rPr>
              <a:t>Le principal enjeu de cette 1</a:t>
            </a:r>
            <a:r>
              <a:rPr lang="fr-FR" sz="1400" baseline="30000" dirty="0">
                <a:latin typeface="Arial"/>
                <a:cs typeface="Arial"/>
              </a:rPr>
              <a:t>ère</a:t>
            </a:r>
            <a:r>
              <a:rPr lang="fr-FR" sz="1400" dirty="0">
                <a:latin typeface="Arial"/>
                <a:cs typeface="Arial"/>
              </a:rPr>
              <a:t> rentrée à l’école maternelle</a:t>
            </a:r>
          </a:p>
          <a:p>
            <a:pPr fontAlgn="auto">
              <a:lnSpc>
                <a:spcPct val="150000"/>
              </a:lnSpc>
              <a:spcAft>
                <a:spcPts val="0"/>
              </a:spcAft>
              <a:buFont typeface="Arial" pitchFamily="34" charset="0"/>
              <a:buNone/>
              <a:defRPr/>
            </a:pPr>
            <a:r>
              <a:rPr lang="fr-FR" sz="1400" dirty="0">
                <a:latin typeface="Arial"/>
                <a:cs typeface="Arial"/>
              </a:rPr>
              <a:t>est l’installation d’une sécurité affective pour votre enfant Pour cela, nous organisons une rentrée progressive sur deux</a:t>
            </a:r>
          </a:p>
          <a:p>
            <a:pPr fontAlgn="auto">
              <a:lnSpc>
                <a:spcPct val="150000"/>
              </a:lnSpc>
              <a:spcAft>
                <a:spcPts val="0"/>
              </a:spcAft>
              <a:buFont typeface="Arial" pitchFamily="34" charset="0"/>
              <a:buNone/>
              <a:defRPr/>
            </a:pPr>
            <a:r>
              <a:rPr lang="fr-FR" sz="1400" dirty="0">
                <a:latin typeface="Arial"/>
                <a:cs typeface="Arial"/>
              </a:rPr>
              <a:t>matinées. </a:t>
            </a:r>
          </a:p>
          <a:p>
            <a:pPr fontAlgn="auto">
              <a:lnSpc>
                <a:spcPct val="150000"/>
              </a:lnSpc>
              <a:spcAft>
                <a:spcPts val="0"/>
              </a:spcAft>
              <a:buFont typeface="Arial" pitchFamily="34" charset="0"/>
              <a:buNone/>
              <a:defRPr/>
            </a:pPr>
            <a:r>
              <a:rPr lang="fr-FR" sz="1400" dirty="0">
                <a:solidFill>
                  <a:srgbClr val="FF0000"/>
                </a:solidFill>
                <a:latin typeface="Arial"/>
                <a:cs typeface="Arial"/>
              </a:rPr>
              <a:t>Pour permettre à votre enfant de s’adapter à l’école, vous serez accueilli avec lui dans la classe de 8h45 à 9h45</a:t>
            </a:r>
          </a:p>
          <a:p>
            <a:pPr fontAlgn="auto">
              <a:lnSpc>
                <a:spcPct val="150000"/>
              </a:lnSpc>
              <a:spcAft>
                <a:spcPts val="0"/>
              </a:spcAft>
              <a:buFont typeface="Arial" pitchFamily="34" charset="0"/>
              <a:buNone/>
              <a:defRPr/>
            </a:pPr>
            <a:r>
              <a:rPr lang="fr-FR" sz="1400" dirty="0">
                <a:solidFill>
                  <a:srgbClr val="FF0000"/>
                </a:solidFill>
                <a:latin typeface="Arial"/>
                <a:cs typeface="Arial"/>
              </a:rPr>
              <a:t>ou de 10h15 à 11h15 le 1</a:t>
            </a:r>
            <a:r>
              <a:rPr lang="fr-FR" sz="1400" baseline="30000" dirty="0">
                <a:solidFill>
                  <a:srgbClr val="FF0000"/>
                </a:solidFill>
                <a:latin typeface="Arial"/>
                <a:cs typeface="Arial"/>
              </a:rPr>
              <a:t>er</a:t>
            </a:r>
            <a:r>
              <a:rPr lang="fr-FR" sz="1400" dirty="0">
                <a:solidFill>
                  <a:srgbClr val="FF0000"/>
                </a:solidFill>
                <a:latin typeface="Arial"/>
                <a:cs typeface="Arial"/>
              </a:rPr>
              <a:t> matin. Un planning d’accueil sera affiché à l’entrée de l’école maternelle le </a:t>
            </a:r>
            <a:r>
              <a:rPr lang="fr-FR" sz="1400" dirty="0" smtClean="0">
                <a:solidFill>
                  <a:srgbClr val="FF0000"/>
                </a:solidFill>
                <a:latin typeface="Arial"/>
                <a:cs typeface="Arial"/>
              </a:rPr>
              <a:t>lundi 31 </a:t>
            </a:r>
            <a:r>
              <a:rPr lang="fr-FR" sz="1400" dirty="0">
                <a:solidFill>
                  <a:srgbClr val="FF0000"/>
                </a:solidFill>
                <a:latin typeface="Arial"/>
                <a:cs typeface="Arial"/>
              </a:rPr>
              <a:t>août</a:t>
            </a:r>
          </a:p>
          <a:p>
            <a:pPr fontAlgn="auto">
              <a:lnSpc>
                <a:spcPct val="150000"/>
              </a:lnSpc>
              <a:spcAft>
                <a:spcPts val="0"/>
              </a:spcAft>
              <a:buFont typeface="Arial" pitchFamily="34" charset="0"/>
              <a:buNone/>
              <a:defRPr/>
            </a:pPr>
            <a:r>
              <a:rPr lang="fr-FR" sz="1400" dirty="0" smtClean="0">
                <a:solidFill>
                  <a:srgbClr val="FF0000"/>
                </a:solidFill>
                <a:latin typeface="Arial"/>
                <a:cs typeface="Arial"/>
              </a:rPr>
              <a:t>2020 </a:t>
            </a:r>
            <a:r>
              <a:rPr lang="fr-FR" sz="1400" dirty="0">
                <a:solidFill>
                  <a:srgbClr val="FF0000"/>
                </a:solidFill>
                <a:latin typeface="Arial"/>
                <a:cs typeface="Arial"/>
              </a:rPr>
              <a:t>dans l’après-midi. </a:t>
            </a:r>
          </a:p>
          <a:p>
            <a:pPr fontAlgn="auto">
              <a:lnSpc>
                <a:spcPct val="150000"/>
              </a:lnSpc>
              <a:spcAft>
                <a:spcPts val="0"/>
              </a:spcAft>
              <a:buFont typeface="Arial" pitchFamily="34" charset="0"/>
              <a:buNone/>
              <a:defRPr/>
            </a:pPr>
            <a:r>
              <a:rPr lang="fr-FR" sz="1400" u="sng" dirty="0">
                <a:solidFill>
                  <a:srgbClr val="FF0000"/>
                </a:solidFill>
                <a:latin typeface="Arial"/>
                <a:cs typeface="Arial"/>
              </a:rPr>
              <a:t>Ce premier jour, il ne sera pas accueilli à la cantine et ne reviendra pas l’après-midi. </a:t>
            </a:r>
          </a:p>
          <a:p>
            <a:pPr marL="0" indent="0">
              <a:lnSpc>
                <a:spcPct val="150000"/>
              </a:lnSpc>
              <a:buNone/>
              <a:defRPr/>
            </a:pPr>
            <a:endParaRPr lang="fr-FR" sz="1400" u="sng" dirty="0">
              <a:latin typeface="Arial"/>
              <a:cs typeface="Arial"/>
            </a:endParaRPr>
          </a:p>
          <a:p>
            <a:pPr marL="0" indent="0">
              <a:lnSpc>
                <a:spcPct val="150000"/>
              </a:lnSpc>
              <a:buNone/>
              <a:defRPr/>
            </a:pPr>
            <a:r>
              <a:rPr lang="fr-FR" sz="1400" dirty="0">
                <a:latin typeface="Arial"/>
                <a:cs typeface="Arial"/>
              </a:rPr>
              <a:t>Le </a:t>
            </a:r>
            <a:r>
              <a:rPr lang="fr-FR" sz="1400" dirty="0" smtClean="0">
                <a:latin typeface="Arial"/>
                <a:cs typeface="Arial"/>
              </a:rPr>
              <a:t>jour suivant, </a:t>
            </a:r>
            <a:r>
              <a:rPr lang="fr-FR" sz="1400" b="1" u="sng" dirty="0" smtClean="0">
                <a:latin typeface="Arial"/>
                <a:cs typeface="Arial"/>
              </a:rPr>
              <a:t>jeudi </a:t>
            </a:r>
            <a:r>
              <a:rPr lang="fr-FR" sz="1400" b="1" u="sng" dirty="0">
                <a:latin typeface="Arial"/>
                <a:cs typeface="Arial"/>
              </a:rPr>
              <a:t>3 septembre</a:t>
            </a:r>
            <a:r>
              <a:rPr lang="fr-FR" sz="1400" dirty="0">
                <a:latin typeface="Arial"/>
                <a:cs typeface="Arial"/>
              </a:rPr>
              <a:t>, nous vous accueillerons dans la classe dès 8h20 : vous accompagnerez votre enfant dans la classe, vous pourrez rester un petit moment avec lui et au bout d’une dizaine de minutes, l’enseignant(e) vous invitera à sortir de la classe. </a:t>
            </a:r>
          </a:p>
          <a:p>
            <a:pPr marL="0" indent="0">
              <a:lnSpc>
                <a:spcPct val="150000"/>
              </a:lnSpc>
              <a:buNone/>
              <a:defRPr/>
            </a:pPr>
            <a:r>
              <a:rPr lang="fr-FR" sz="1400" b="1" u="sng" dirty="0" smtClean="0">
                <a:latin typeface="Arial"/>
                <a:cs typeface="Arial"/>
              </a:rPr>
              <a:t>Si cela est possible, vous </a:t>
            </a:r>
            <a:r>
              <a:rPr lang="fr-FR" sz="1400" b="1" u="sng" dirty="0">
                <a:latin typeface="Arial"/>
                <a:cs typeface="Arial"/>
              </a:rPr>
              <a:t>viendrez le chercher à 11h30. Il est souhaitable que votre enfant ne mange pas à la cantine durant les deux premiers jours de classe. Il </a:t>
            </a:r>
            <a:r>
              <a:rPr lang="fr-FR" sz="1400" b="1" u="sng" dirty="0" smtClean="0">
                <a:latin typeface="Arial"/>
                <a:cs typeface="Arial"/>
              </a:rPr>
              <a:t>reviendra </a:t>
            </a:r>
            <a:r>
              <a:rPr lang="fr-FR" sz="1400" b="1" u="sng" dirty="0">
                <a:latin typeface="Arial"/>
                <a:cs typeface="Arial"/>
              </a:rPr>
              <a:t>l’après-midi </a:t>
            </a:r>
            <a:r>
              <a:rPr lang="fr-FR" sz="1400" b="1" u="sng" dirty="0" smtClean="0">
                <a:latin typeface="Arial"/>
                <a:cs typeface="Arial"/>
              </a:rPr>
              <a:t>à 15h pour le dernier atelier de la journée.</a:t>
            </a:r>
            <a:endParaRPr lang="fr-FR" sz="1400" b="1" u="sng" dirty="0">
              <a:latin typeface="Arial"/>
              <a:cs typeface="Arial"/>
            </a:endParaRPr>
          </a:p>
          <a:p>
            <a:pPr marL="0" indent="0">
              <a:lnSpc>
                <a:spcPct val="150000"/>
              </a:lnSpc>
              <a:buNone/>
              <a:defRPr/>
            </a:pPr>
            <a:endParaRPr lang="fr-FR" sz="1400" b="1" u="sng" dirty="0">
              <a:latin typeface="Arial"/>
              <a:cs typeface="Arial"/>
            </a:endParaRPr>
          </a:p>
          <a:p>
            <a:pPr marL="0" indent="0">
              <a:lnSpc>
                <a:spcPct val="150000"/>
              </a:lnSpc>
              <a:buNone/>
              <a:defRPr/>
            </a:pPr>
            <a:r>
              <a:rPr lang="fr-FR" sz="1400" i="1" dirty="0">
                <a:latin typeface="Arial"/>
                <a:cs typeface="Arial"/>
              </a:rPr>
              <a:t>Si vous ne travaillez pas, nous vous recommandons de permettre à votre enfant de lui laisser le temps nécessaire pour </a:t>
            </a:r>
            <a:r>
              <a:rPr lang="fr-FR" sz="1400" i="1" dirty="0" smtClean="0">
                <a:latin typeface="Arial"/>
                <a:cs typeface="Arial"/>
              </a:rPr>
              <a:t>s’adapter. </a:t>
            </a:r>
            <a:endParaRPr lang="fr-FR" sz="1400" b="1" u="heavy" dirty="0">
              <a:latin typeface="Arial"/>
              <a:cs typeface="Arial"/>
            </a:endParaRPr>
          </a:p>
        </p:txBody>
      </p:sp>
      <p:sp>
        <p:nvSpPr>
          <p:cNvPr id="4" name="Espace réservé du numéro de diapositive 3"/>
          <p:cNvSpPr>
            <a:spLocks noGrp="1"/>
          </p:cNvSpPr>
          <p:nvPr>
            <p:ph type="sldNum" sz="quarter" idx="12"/>
          </p:nvPr>
        </p:nvSpPr>
        <p:spPr/>
        <p:txBody>
          <a:bodyPr/>
          <a:lstStyle/>
          <a:p>
            <a:pPr>
              <a:defRPr/>
            </a:pPr>
            <a:fld id="{57AE594E-0A1E-4CDF-93CC-E57FF9EEFCB6}" type="slidenum">
              <a:rPr lang="fr-BE"/>
              <a:pPr>
                <a:defRPr/>
              </a:pPr>
              <a:t>5</a:t>
            </a:fld>
            <a:endParaRPr lang="fr-BE" dirty="0"/>
          </a:p>
        </p:txBody>
      </p:sp>
    </p:spTree>
    <p:extLst>
      <p:ext uri="{BB962C8B-B14F-4D97-AF65-F5344CB8AC3E}">
        <p14:creationId xmlns:p14="http://schemas.microsoft.com/office/powerpoint/2010/main" val="2052054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96157" y="431522"/>
            <a:ext cx="4670554" cy="745694"/>
          </a:xfrm>
        </p:spPr>
        <p:txBody>
          <a:bodyPr>
            <a:normAutofit fontScale="90000"/>
          </a:bodyPr>
          <a:lstStyle/>
          <a:p>
            <a:r>
              <a:rPr lang="fr-FR" u="sng" dirty="0"/>
              <a:t>Une journée type </a:t>
            </a:r>
            <a:br>
              <a:rPr lang="fr-FR" u="sng" dirty="0"/>
            </a:br>
            <a:r>
              <a:rPr lang="fr-FR" u="sng" dirty="0"/>
              <a:t>à l’école maternelle</a:t>
            </a:r>
          </a:p>
        </p:txBody>
      </p:sp>
      <p:sp>
        <p:nvSpPr>
          <p:cNvPr id="6" name="ZoneTexte 5"/>
          <p:cNvSpPr txBox="1"/>
          <p:nvPr/>
        </p:nvSpPr>
        <p:spPr>
          <a:xfrm>
            <a:off x="3071635" y="1879192"/>
            <a:ext cx="2952328" cy="4093428"/>
          </a:xfrm>
          <a:prstGeom prst="rect">
            <a:avLst/>
          </a:prstGeom>
          <a:noFill/>
          <a:ln w="38100">
            <a:solidFill>
              <a:schemeClr val="tx1"/>
            </a:solidFill>
          </a:ln>
        </p:spPr>
        <p:txBody>
          <a:bodyPr wrap="square" rtlCol="0">
            <a:spAutoFit/>
          </a:bodyPr>
          <a:lstStyle/>
          <a:p>
            <a:r>
              <a:rPr lang="fr-FR" sz="1000" dirty="0"/>
              <a:t>     </a:t>
            </a:r>
          </a:p>
          <a:p>
            <a:r>
              <a:rPr lang="fr-FR" sz="1000" dirty="0"/>
              <a:t>     Accueil des élèves</a:t>
            </a:r>
          </a:p>
          <a:p>
            <a:r>
              <a:rPr lang="fr-FR" sz="1000" dirty="0"/>
              <a:t>     </a:t>
            </a:r>
          </a:p>
          <a:p>
            <a:endParaRPr lang="fr-FR" sz="1000" dirty="0"/>
          </a:p>
          <a:p>
            <a:r>
              <a:rPr lang="fr-FR" sz="1000" dirty="0"/>
              <a:t>     Regroupement</a:t>
            </a:r>
          </a:p>
          <a:p>
            <a:r>
              <a:rPr lang="fr-FR" sz="1000" dirty="0"/>
              <a:t>     (Activités repères, chants, comptines, lectures)</a:t>
            </a:r>
          </a:p>
          <a:p>
            <a:r>
              <a:rPr lang="fr-FR" sz="1000" dirty="0"/>
              <a:t>    </a:t>
            </a:r>
          </a:p>
          <a:p>
            <a:r>
              <a:rPr lang="fr-FR" sz="1000" dirty="0"/>
              <a:t>     Travail en ateliers </a:t>
            </a:r>
          </a:p>
          <a:p>
            <a:r>
              <a:rPr lang="fr-FR" sz="1000" dirty="0"/>
              <a:t>    </a:t>
            </a:r>
          </a:p>
          <a:p>
            <a:r>
              <a:rPr lang="fr-FR" sz="1000" dirty="0"/>
              <a:t>    RECREATION</a:t>
            </a:r>
          </a:p>
          <a:p>
            <a:endParaRPr lang="fr-FR" sz="1000" dirty="0"/>
          </a:p>
          <a:p>
            <a:r>
              <a:rPr lang="fr-FR" sz="1000" dirty="0"/>
              <a:t>     Activités sportives</a:t>
            </a:r>
          </a:p>
          <a:p>
            <a:r>
              <a:rPr lang="fr-FR" sz="1000" dirty="0"/>
              <a:t>    ( tous les jours)</a:t>
            </a:r>
          </a:p>
          <a:p>
            <a:endParaRPr lang="fr-FR" sz="1000" dirty="0"/>
          </a:p>
          <a:p>
            <a:r>
              <a:rPr lang="fr-FR" sz="1000" dirty="0"/>
              <a:t>     Déjeuner</a:t>
            </a:r>
          </a:p>
          <a:p>
            <a:endParaRPr lang="fr-FR" sz="1000" dirty="0"/>
          </a:p>
          <a:p>
            <a:r>
              <a:rPr lang="fr-FR" sz="1000" dirty="0"/>
              <a:t>     Sieste après la cantine</a:t>
            </a:r>
          </a:p>
          <a:p>
            <a:r>
              <a:rPr lang="fr-FR" sz="1000" dirty="0"/>
              <a:t> </a:t>
            </a:r>
          </a:p>
          <a:p>
            <a:r>
              <a:rPr lang="fr-FR" sz="1000" dirty="0"/>
              <a:t>     Réveil </a:t>
            </a:r>
          </a:p>
          <a:p>
            <a:endParaRPr lang="fr-FR" sz="1000" dirty="0"/>
          </a:p>
          <a:p>
            <a:r>
              <a:rPr lang="fr-FR" sz="1000" dirty="0"/>
              <a:t>     Ateliers libres, langage</a:t>
            </a:r>
          </a:p>
          <a:p>
            <a:endParaRPr lang="fr-FR" sz="1000" dirty="0"/>
          </a:p>
          <a:p>
            <a:r>
              <a:rPr lang="fr-FR" sz="1000" dirty="0"/>
              <a:t>RECREATION</a:t>
            </a:r>
          </a:p>
          <a:p>
            <a:endParaRPr lang="fr-FR" sz="1000" dirty="0"/>
          </a:p>
          <a:p>
            <a:r>
              <a:rPr lang="fr-FR" sz="1000" dirty="0"/>
              <a:t>     Sortie</a:t>
            </a:r>
          </a:p>
          <a:p>
            <a:endParaRPr lang="fr-FR" sz="1000" dirty="0"/>
          </a:p>
        </p:txBody>
      </p:sp>
      <p:sp>
        <p:nvSpPr>
          <p:cNvPr id="11" name="Espace réservé du numéro de diapositive 10"/>
          <p:cNvSpPr>
            <a:spLocks noGrp="1"/>
          </p:cNvSpPr>
          <p:nvPr>
            <p:ph type="sldNum" sz="quarter" idx="12"/>
          </p:nvPr>
        </p:nvSpPr>
        <p:spPr/>
        <p:txBody>
          <a:bodyPr/>
          <a:lstStyle/>
          <a:p>
            <a:fld id="{CF4668DC-857F-487D-BFFA-8C0CA5037977}" type="slidenum">
              <a:rPr lang="fr-BE" smtClean="0"/>
              <a:pPr/>
              <a:t>6</a:t>
            </a:fld>
            <a:endParaRPr lang="fr-BE"/>
          </a:p>
        </p:txBody>
      </p:sp>
      <p:sp>
        <p:nvSpPr>
          <p:cNvPr id="12" name="ZoneTexte 11"/>
          <p:cNvSpPr txBox="1"/>
          <p:nvPr/>
        </p:nvSpPr>
        <p:spPr>
          <a:xfrm>
            <a:off x="2653359" y="2029564"/>
            <a:ext cx="576064" cy="246221"/>
          </a:xfrm>
          <a:prstGeom prst="rect">
            <a:avLst/>
          </a:prstGeom>
          <a:solidFill>
            <a:srgbClr val="00B0F0"/>
          </a:solidFill>
        </p:spPr>
        <p:txBody>
          <a:bodyPr wrap="square" rtlCol="0">
            <a:spAutoFit/>
          </a:bodyPr>
          <a:lstStyle/>
          <a:p>
            <a:r>
              <a:rPr lang="fr-FR" sz="1000" dirty="0"/>
              <a:t>08 : 20</a:t>
            </a:r>
          </a:p>
        </p:txBody>
      </p:sp>
      <p:sp>
        <p:nvSpPr>
          <p:cNvPr id="13" name="ZoneTexte 12"/>
          <p:cNvSpPr txBox="1"/>
          <p:nvPr/>
        </p:nvSpPr>
        <p:spPr>
          <a:xfrm>
            <a:off x="2693374" y="3980482"/>
            <a:ext cx="576064" cy="246221"/>
          </a:xfrm>
          <a:prstGeom prst="rect">
            <a:avLst/>
          </a:prstGeom>
          <a:solidFill>
            <a:srgbClr val="00B0F0"/>
          </a:solidFill>
        </p:spPr>
        <p:txBody>
          <a:bodyPr wrap="square" rtlCol="0">
            <a:spAutoFit/>
          </a:bodyPr>
          <a:lstStyle/>
          <a:p>
            <a:r>
              <a:rPr lang="fr-FR" sz="1000" dirty="0"/>
              <a:t>11 :  30</a:t>
            </a:r>
          </a:p>
        </p:txBody>
      </p:sp>
      <p:sp>
        <p:nvSpPr>
          <p:cNvPr id="14" name="ZoneTexte 13"/>
          <p:cNvSpPr txBox="1"/>
          <p:nvPr/>
        </p:nvSpPr>
        <p:spPr>
          <a:xfrm>
            <a:off x="2585101" y="5542396"/>
            <a:ext cx="652148" cy="246221"/>
          </a:xfrm>
          <a:prstGeom prst="rect">
            <a:avLst/>
          </a:prstGeom>
          <a:solidFill>
            <a:srgbClr val="00B0F0"/>
          </a:solidFill>
        </p:spPr>
        <p:txBody>
          <a:bodyPr wrap="square" rtlCol="0">
            <a:spAutoFit/>
          </a:bodyPr>
          <a:lstStyle/>
          <a:p>
            <a:r>
              <a:rPr lang="fr-FR" sz="1000" dirty="0"/>
              <a:t>16 : 30</a:t>
            </a:r>
          </a:p>
        </p:txBody>
      </p:sp>
      <p:pic>
        <p:nvPicPr>
          <p:cNvPr id="8" name="Espace réservé du contenu 7">
            <a:extLst>
              <a:ext uri="{FF2B5EF4-FFF2-40B4-BE49-F238E27FC236}">
                <a16:creationId xmlns="" xmlns:a16="http://schemas.microsoft.com/office/drawing/2014/main" id="{7073E895-1994-4CA5-A4B7-DE0BCF4B3FC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75347" y="2281468"/>
            <a:ext cx="2458616" cy="1843962"/>
          </a:xfrm>
        </p:spPr>
      </p:pic>
      <p:pic>
        <p:nvPicPr>
          <p:cNvPr id="16" name="Image 15">
            <a:extLst>
              <a:ext uri="{FF2B5EF4-FFF2-40B4-BE49-F238E27FC236}">
                <a16:creationId xmlns="" xmlns:a16="http://schemas.microsoft.com/office/drawing/2014/main" id="{C54CF64A-4137-4F8D-B7D4-9CAD2B8E81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164" y="2998745"/>
            <a:ext cx="2311214" cy="1733411"/>
          </a:xfrm>
          <a:prstGeom prst="rect">
            <a:avLst/>
          </a:prstGeom>
        </p:spPr>
      </p:pic>
      <p:pic>
        <p:nvPicPr>
          <p:cNvPr id="18" name="Image 17">
            <a:extLst>
              <a:ext uri="{FF2B5EF4-FFF2-40B4-BE49-F238E27FC236}">
                <a16:creationId xmlns="" xmlns:a16="http://schemas.microsoft.com/office/drawing/2014/main" id="{3EEEDF7F-8A9E-48F2-8234-C203042D14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256" y="4865090"/>
            <a:ext cx="2304256" cy="1728192"/>
          </a:xfrm>
          <a:prstGeom prst="rect">
            <a:avLst/>
          </a:prstGeom>
        </p:spPr>
      </p:pic>
      <p:pic>
        <p:nvPicPr>
          <p:cNvPr id="20" name="Image 19">
            <a:extLst>
              <a:ext uri="{FF2B5EF4-FFF2-40B4-BE49-F238E27FC236}">
                <a16:creationId xmlns="" xmlns:a16="http://schemas.microsoft.com/office/drawing/2014/main" id="{15071074-88CE-42AE-A9AE-5BF026CFD0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38319">
            <a:off x="6588838" y="323857"/>
            <a:ext cx="2275625" cy="1706719"/>
          </a:xfrm>
          <a:prstGeom prst="rect">
            <a:avLst/>
          </a:prstGeom>
        </p:spPr>
      </p:pic>
      <p:pic>
        <p:nvPicPr>
          <p:cNvPr id="22" name="Image 21">
            <a:extLst>
              <a:ext uri="{FF2B5EF4-FFF2-40B4-BE49-F238E27FC236}">
                <a16:creationId xmlns="" xmlns:a16="http://schemas.microsoft.com/office/drawing/2014/main" id="{A1B14D75-E61F-498E-AAEC-E656704000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48185">
            <a:off x="6373845" y="4401313"/>
            <a:ext cx="2504476" cy="1878357"/>
          </a:xfrm>
          <a:prstGeom prst="rect">
            <a:avLst/>
          </a:prstGeom>
        </p:spPr>
      </p:pic>
      <p:pic>
        <p:nvPicPr>
          <p:cNvPr id="24" name="Image 23">
            <a:extLst>
              <a:ext uri="{FF2B5EF4-FFF2-40B4-BE49-F238E27FC236}">
                <a16:creationId xmlns="" xmlns:a16="http://schemas.microsoft.com/office/drawing/2014/main" id="{0AA863F0-5D0B-4974-A47C-BFB2D5FB49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157109">
            <a:off x="2883" y="588913"/>
            <a:ext cx="2554144" cy="1915608"/>
          </a:xfrm>
          <a:prstGeom prst="rect">
            <a:avLst/>
          </a:prstGeom>
        </p:spPr>
      </p:pic>
    </p:spTree>
    <p:extLst>
      <p:ext uri="{BB962C8B-B14F-4D97-AF65-F5344CB8AC3E}">
        <p14:creationId xmlns:p14="http://schemas.microsoft.com/office/powerpoint/2010/main" val="350112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2D603C7-3091-4EE4-8AE3-350CA62825EA}"/>
              </a:ext>
            </a:extLst>
          </p:cNvPr>
          <p:cNvSpPr>
            <a:spLocks noGrp="1"/>
          </p:cNvSpPr>
          <p:nvPr>
            <p:ph type="title"/>
          </p:nvPr>
        </p:nvSpPr>
        <p:spPr>
          <a:xfrm>
            <a:off x="552615" y="111423"/>
            <a:ext cx="8229600" cy="796950"/>
          </a:xfrm>
        </p:spPr>
        <p:txBody>
          <a:bodyPr/>
          <a:lstStyle/>
          <a:p>
            <a:r>
              <a:rPr lang="fr-FR" b="1" dirty="0">
                <a:solidFill>
                  <a:schemeClr val="tx2">
                    <a:lumMod val="60000"/>
                    <a:lumOff val="40000"/>
                  </a:schemeClr>
                </a:solidFill>
                <a:latin typeface="Arial"/>
                <a:cs typeface="Arial"/>
              </a:rPr>
              <a:t>Informations importantes</a:t>
            </a:r>
            <a:endParaRPr lang="fr-FR" dirty="0"/>
          </a:p>
        </p:txBody>
      </p:sp>
      <p:sp>
        <p:nvSpPr>
          <p:cNvPr id="3" name="Espace réservé du contenu 2">
            <a:extLst>
              <a:ext uri="{FF2B5EF4-FFF2-40B4-BE49-F238E27FC236}">
                <a16:creationId xmlns="" xmlns:a16="http://schemas.microsoft.com/office/drawing/2014/main" id="{156627FB-D89C-462C-B486-37AD3AEA9E2B}"/>
              </a:ext>
            </a:extLst>
          </p:cNvPr>
          <p:cNvSpPr>
            <a:spLocks noGrp="1"/>
          </p:cNvSpPr>
          <p:nvPr>
            <p:ph idx="1"/>
          </p:nvPr>
        </p:nvSpPr>
        <p:spPr>
          <a:xfrm>
            <a:off x="408359" y="908373"/>
            <a:ext cx="8518112" cy="5813102"/>
          </a:xfrm>
        </p:spPr>
        <p:txBody>
          <a:bodyPr>
            <a:normAutofit fontScale="25000" lnSpcReduction="20000"/>
          </a:bodyPr>
          <a:lstStyle/>
          <a:p>
            <a:r>
              <a:rPr lang="en-US" sz="5600" dirty="0" err="1">
                <a:latin typeface="Arial" panose="020B0604020202020204" pitchFamily="34" charset="0"/>
                <a:cs typeface="Arial" panose="020B0604020202020204" pitchFamily="34" charset="0"/>
              </a:rPr>
              <a:t>Compléter</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lisiblement</a:t>
            </a:r>
            <a:r>
              <a:rPr lang="en-US" sz="5600" dirty="0">
                <a:latin typeface="Arial" panose="020B0604020202020204" pitchFamily="34" charset="0"/>
                <a:cs typeface="Arial" panose="020B0604020202020204" pitchFamily="34" charset="0"/>
              </a:rPr>
              <a:t> et </a:t>
            </a:r>
            <a:r>
              <a:rPr lang="en-US" sz="5600" dirty="0" err="1">
                <a:latin typeface="Arial" panose="020B0604020202020204" pitchFamily="34" charset="0"/>
                <a:cs typeface="Arial" panose="020B0604020202020204" pitchFamily="34" charset="0"/>
              </a:rPr>
              <a:t>précisément</a:t>
            </a:r>
            <a:r>
              <a:rPr lang="en-US" sz="5600" dirty="0">
                <a:latin typeface="Arial" panose="020B0604020202020204" pitchFamily="34" charset="0"/>
                <a:cs typeface="Arial" panose="020B0604020202020204" pitchFamily="34" charset="0"/>
              </a:rPr>
              <a:t> </a:t>
            </a:r>
            <a:r>
              <a:rPr lang="en-US" sz="5600" b="1" u="sng" dirty="0">
                <a:latin typeface="Arial" panose="020B0604020202020204" pitchFamily="34" charset="0"/>
                <a:cs typeface="Arial" panose="020B0604020202020204" pitchFamily="34" charset="0"/>
              </a:rPr>
              <a:t>la fiche de </a:t>
            </a:r>
            <a:r>
              <a:rPr lang="en-US" sz="5600" b="1" u="sng" dirty="0" err="1">
                <a:latin typeface="Arial" panose="020B0604020202020204" pitchFamily="34" charset="0"/>
                <a:cs typeface="Arial" panose="020B0604020202020204" pitchFamily="34" charset="0"/>
              </a:rPr>
              <a:t>renseignements</a:t>
            </a:r>
            <a:r>
              <a:rPr lang="en-US" sz="5600" b="1" u="sng" dirty="0">
                <a:latin typeface="Arial" panose="020B0604020202020204" pitchFamily="34" charset="0"/>
                <a:cs typeface="Arial" panose="020B0604020202020204" pitchFamily="34" charset="0"/>
              </a:rPr>
              <a:t> </a:t>
            </a:r>
            <a:r>
              <a:rPr lang="en-US" sz="5600" dirty="0">
                <a:latin typeface="Arial" panose="020B0604020202020204" pitchFamily="34" charset="0"/>
                <a:cs typeface="Arial" panose="020B0604020202020204" pitchFamily="34" charset="0"/>
              </a:rPr>
              <a:t>(signaler tout </a:t>
            </a:r>
            <a:r>
              <a:rPr lang="en-US" sz="5600" dirty="0" err="1">
                <a:latin typeface="Arial" panose="020B0604020202020204" pitchFamily="34" charset="0"/>
                <a:cs typeface="Arial" panose="020B0604020202020204" pitchFamily="34" charset="0"/>
              </a:rPr>
              <a:t>changement</a:t>
            </a:r>
            <a:r>
              <a:rPr lang="en-US" sz="5600" dirty="0">
                <a:latin typeface="Arial" panose="020B0604020202020204" pitchFamily="34" charset="0"/>
                <a:cs typeface="Arial" panose="020B0604020202020204" pitchFamily="34" charset="0"/>
              </a:rPr>
              <a:t> de </a:t>
            </a:r>
            <a:r>
              <a:rPr lang="en-US" sz="5600" dirty="0" err="1">
                <a:latin typeface="Arial" panose="020B0604020202020204" pitchFamily="34" charset="0"/>
                <a:cs typeface="Arial" panose="020B0604020202020204" pitchFamily="34" charset="0"/>
              </a:rPr>
              <a:t>coordonnées</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en</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cours</a:t>
            </a:r>
            <a:r>
              <a:rPr lang="en-US" sz="5600" dirty="0">
                <a:latin typeface="Arial" panose="020B0604020202020204" pitchFamily="34" charset="0"/>
                <a:cs typeface="Arial" panose="020B0604020202020204" pitchFamily="34" charset="0"/>
              </a:rPr>
              <a:t> </a:t>
            </a:r>
            <a:r>
              <a:rPr lang="en-US" sz="5600" dirty="0" err="1">
                <a:latin typeface="Arial" panose="020B0604020202020204" pitchFamily="34" charset="0"/>
                <a:cs typeface="Arial" panose="020B0604020202020204" pitchFamily="34" charset="0"/>
              </a:rPr>
              <a:t>d’année</a:t>
            </a:r>
            <a:r>
              <a:rPr lang="en-US" sz="5600" dirty="0">
                <a:latin typeface="Arial" panose="020B0604020202020204" pitchFamily="34" charset="0"/>
                <a:cs typeface="Arial" panose="020B0604020202020204" pitchFamily="34" charset="0"/>
              </a:rPr>
              <a:t>).</a:t>
            </a:r>
          </a:p>
          <a:p>
            <a:endParaRPr lang="en-US" altLang="fr-FR" sz="5600" dirty="0">
              <a:solidFill>
                <a:prstClr val="black"/>
              </a:solidFill>
              <a:latin typeface="Arial" panose="020B0604020202020204" pitchFamily="34" charset="0"/>
              <a:cs typeface="Arial" panose="020B0604020202020204" pitchFamily="34" charset="0"/>
            </a:endParaRPr>
          </a:p>
          <a:p>
            <a:r>
              <a:rPr lang="fr-FR" altLang="fr-FR" sz="5600" dirty="0">
                <a:solidFill>
                  <a:prstClr val="black"/>
                </a:solidFill>
                <a:latin typeface="Arial" panose="020B0604020202020204" pitchFamily="34" charset="0"/>
                <a:cs typeface="Arial" panose="020B0604020202020204" pitchFamily="34" charset="0"/>
              </a:rPr>
              <a:t>Pensez à rapporter </a:t>
            </a:r>
            <a:r>
              <a:rPr lang="fr-FR" altLang="fr-FR" sz="5600" b="1" u="sng" dirty="0">
                <a:solidFill>
                  <a:prstClr val="black"/>
                </a:solidFill>
                <a:latin typeface="Arial" panose="020B0604020202020204" pitchFamily="34" charset="0"/>
                <a:cs typeface="Arial" panose="020B0604020202020204" pitchFamily="34" charset="0"/>
              </a:rPr>
              <a:t>l’attestation d’assurance scolaire.</a:t>
            </a:r>
            <a:r>
              <a:rPr lang="fr-FR" altLang="fr-FR" sz="5600" dirty="0">
                <a:solidFill>
                  <a:prstClr val="black"/>
                </a:solidFill>
                <a:latin typeface="Arial" panose="020B0604020202020204" pitchFamily="34" charset="0"/>
                <a:cs typeface="Arial" panose="020B0604020202020204" pitchFamily="34" charset="0"/>
              </a:rPr>
              <a:t> Celle-ci est obligatoire pour les sorties dépassant le temps scolaire, avec pique-nique notamment</a:t>
            </a:r>
            <a:r>
              <a:rPr lang="fr-FR" sz="5600" dirty="0">
                <a:solidFill>
                  <a:prstClr val="black"/>
                </a:solidFill>
                <a:latin typeface="Arial" panose="020B0604020202020204" pitchFamily="34" charset="0"/>
                <a:cs typeface="Arial" panose="020B0604020202020204" pitchFamily="34" charset="0"/>
              </a:rPr>
              <a:t> (responsabilité civile et individuelle accident).</a:t>
            </a:r>
          </a:p>
          <a:p>
            <a:endParaRPr lang="fr-FR" altLang="fr-FR" sz="5600" dirty="0">
              <a:solidFill>
                <a:prstClr val="black"/>
              </a:solidFill>
              <a:latin typeface="Arial" panose="020B0604020202020204" pitchFamily="34" charset="0"/>
              <a:cs typeface="Arial" panose="020B0604020202020204" pitchFamily="34" charset="0"/>
            </a:endParaRPr>
          </a:p>
          <a:p>
            <a:r>
              <a:rPr lang="fr-FR" altLang="fr-FR" sz="5600" dirty="0">
                <a:solidFill>
                  <a:prstClr val="black"/>
                </a:solidFill>
                <a:latin typeface="Arial" panose="020B0604020202020204" pitchFamily="34" charset="0"/>
                <a:cs typeface="Arial" panose="020B0604020202020204" pitchFamily="34" charset="0"/>
              </a:rPr>
              <a:t>Lisez attentivement </a:t>
            </a:r>
            <a:r>
              <a:rPr lang="fr-FR" altLang="fr-FR" sz="5600" b="1" u="sng" dirty="0">
                <a:solidFill>
                  <a:prstClr val="black"/>
                </a:solidFill>
                <a:latin typeface="Arial" panose="020B0604020202020204" pitchFamily="34" charset="0"/>
                <a:cs typeface="Arial" panose="020B0604020202020204" pitchFamily="34" charset="0"/>
              </a:rPr>
              <a:t>le règlement intérieur</a:t>
            </a:r>
            <a:r>
              <a:rPr lang="fr-FR" altLang="fr-FR" sz="5600" dirty="0">
                <a:solidFill>
                  <a:prstClr val="black"/>
                </a:solidFill>
                <a:latin typeface="Arial" panose="020B0604020202020204" pitchFamily="34" charset="0"/>
                <a:cs typeface="Arial" panose="020B0604020202020204" pitchFamily="34" charset="0"/>
              </a:rPr>
              <a:t> de l’école</a:t>
            </a:r>
            <a:r>
              <a:rPr lang="fr-FR" altLang="fr-FR" sz="5600" b="1" dirty="0">
                <a:solidFill>
                  <a:prstClr val="black"/>
                </a:solidFill>
                <a:latin typeface="Arial" panose="020B0604020202020204" pitchFamily="34" charset="0"/>
                <a:cs typeface="Arial" panose="020B0604020202020204" pitchFamily="34" charset="0"/>
              </a:rPr>
              <a:t> </a:t>
            </a:r>
            <a:r>
              <a:rPr lang="fr-FR" altLang="fr-FR" sz="5600" dirty="0">
                <a:solidFill>
                  <a:prstClr val="black"/>
                </a:solidFill>
                <a:latin typeface="Arial" panose="020B0604020202020204" pitchFamily="34" charset="0"/>
                <a:cs typeface="Arial" panose="020B0604020202020204" pitchFamily="34" charset="0"/>
              </a:rPr>
              <a:t>et signez-le.</a:t>
            </a:r>
          </a:p>
          <a:p>
            <a:endParaRPr lang="fr-FR" sz="5600" dirty="0">
              <a:latin typeface="Arial" panose="020B0604020202020204" pitchFamily="34" charset="0"/>
              <a:cs typeface="Arial" panose="020B0604020202020204" pitchFamily="34" charset="0"/>
            </a:endParaRPr>
          </a:p>
          <a:p>
            <a:r>
              <a:rPr lang="fr-FR" sz="5600" dirty="0">
                <a:latin typeface="Arial" panose="020B0604020202020204" pitchFamily="34" charset="0"/>
                <a:cs typeface="Arial" panose="020B0604020202020204" pitchFamily="34" charset="0"/>
              </a:rPr>
              <a:t>Apportez </a:t>
            </a:r>
            <a:r>
              <a:rPr lang="fr-FR" sz="5600" b="1" u="sng" dirty="0">
                <a:latin typeface="Arial" panose="020B0604020202020204" pitchFamily="34" charset="0"/>
                <a:cs typeface="Arial" panose="020B0604020202020204" pitchFamily="34" charset="0"/>
              </a:rPr>
              <a:t>une tenue complète de rechange dans un sac à dos </a:t>
            </a:r>
            <a:r>
              <a:rPr lang="fr-FR" sz="5600" dirty="0">
                <a:latin typeface="Arial" panose="020B0604020202020204" pitchFamily="34" charset="0"/>
                <a:cs typeface="Arial" panose="020B0604020202020204" pitchFamily="34" charset="0"/>
              </a:rPr>
              <a:t>déposé au porte manteau</a:t>
            </a:r>
            <a:r>
              <a:rPr lang="fr-FR" sz="5600" b="1" dirty="0">
                <a:latin typeface="Arial" panose="020B0604020202020204" pitchFamily="34" charset="0"/>
                <a:cs typeface="Arial" panose="020B0604020202020204" pitchFamily="34" charset="0"/>
              </a:rPr>
              <a:t> contenant des</a:t>
            </a:r>
            <a:r>
              <a:rPr lang="fr-FR" sz="5600" dirty="0">
                <a:latin typeface="Arial" panose="020B0604020202020204" pitchFamily="34" charset="0"/>
                <a:cs typeface="Arial" panose="020B0604020202020204" pitchFamily="34" charset="0"/>
              </a:rPr>
              <a:t> sous-vêtements, un haut et un bas marqués au nom de votre enfant.</a:t>
            </a:r>
          </a:p>
          <a:p>
            <a:endParaRPr lang="fr-FR" sz="5600" dirty="0">
              <a:latin typeface="Arial" panose="020B0604020202020204" pitchFamily="34" charset="0"/>
              <a:cs typeface="Arial" panose="020B0604020202020204" pitchFamily="34" charset="0"/>
            </a:endParaRPr>
          </a:p>
          <a:p>
            <a:pPr lvl="0">
              <a:spcAft>
                <a:spcPts val="1200"/>
              </a:spcAft>
              <a:buFont typeface="Arial"/>
              <a:buChar char="•"/>
            </a:pPr>
            <a:r>
              <a:rPr lang="fr-FR" sz="5600" dirty="0">
                <a:latin typeface="Arial" panose="020B0604020202020204" pitchFamily="34" charset="0"/>
                <a:cs typeface="Arial" panose="020B0604020202020204" pitchFamily="34" charset="0"/>
              </a:rPr>
              <a:t>Attention à bien </a:t>
            </a:r>
            <a:r>
              <a:rPr lang="fr-FR" sz="5600" b="1" u="sng" dirty="0">
                <a:latin typeface="Arial" panose="020B0604020202020204" pitchFamily="34" charset="0"/>
                <a:cs typeface="Arial" panose="020B0604020202020204" pitchFamily="34" charset="0"/>
              </a:rPr>
              <a:t>écrire le nom sur tous les vêtements </a:t>
            </a:r>
            <a:r>
              <a:rPr lang="fr-FR" sz="5600" dirty="0">
                <a:latin typeface="Arial" panose="020B0604020202020204" pitchFamily="34" charset="0"/>
                <a:cs typeface="Arial" panose="020B0604020202020204" pitchFamily="34" charset="0"/>
              </a:rPr>
              <a:t>de votre enfant ! même les manteaux, les bonnets…</a:t>
            </a:r>
          </a:p>
          <a:p>
            <a:pPr>
              <a:spcAft>
                <a:spcPts val="1200"/>
              </a:spcAft>
              <a:buFont typeface="Arial"/>
              <a:buChar char="•"/>
            </a:pPr>
            <a:r>
              <a:rPr lang="fr-FR" sz="5600" dirty="0">
                <a:latin typeface="Arial" panose="020B0604020202020204" pitchFamily="34" charset="0"/>
                <a:cs typeface="Arial" panose="020B0604020202020204" pitchFamily="34" charset="0"/>
              </a:rPr>
              <a:t>Les </a:t>
            </a:r>
            <a:r>
              <a:rPr lang="fr-FR" sz="5600" b="1" u="sng" dirty="0">
                <a:latin typeface="Arial" panose="020B0604020202020204" pitchFamily="34" charset="0"/>
                <a:cs typeface="Arial" panose="020B0604020202020204" pitchFamily="34" charset="0"/>
              </a:rPr>
              <a:t>vêtements perdus </a:t>
            </a:r>
            <a:r>
              <a:rPr lang="fr-FR" sz="5600" dirty="0">
                <a:latin typeface="Arial" panose="020B0604020202020204" pitchFamily="34" charset="0"/>
                <a:cs typeface="Arial" panose="020B0604020202020204" pitchFamily="34" charset="0"/>
              </a:rPr>
              <a:t>sont rassemblés dans une caisse en bois à l’entrée de l’école.</a:t>
            </a:r>
          </a:p>
          <a:p>
            <a:r>
              <a:rPr lang="fr-FR" sz="5600" dirty="0">
                <a:latin typeface="Arial" panose="020B0604020202020204" pitchFamily="34" charset="0"/>
                <a:cs typeface="Arial" panose="020B0604020202020204" pitchFamily="34" charset="0"/>
              </a:rPr>
              <a:t>Ramenez les vêtements prêtés par l’école.</a:t>
            </a:r>
          </a:p>
          <a:p>
            <a:endParaRPr lang="fr-FR" sz="5600" dirty="0">
              <a:latin typeface="Arial" panose="020B0604020202020204" pitchFamily="34" charset="0"/>
              <a:cs typeface="Arial" panose="020B0604020202020204" pitchFamily="34" charset="0"/>
            </a:endParaRPr>
          </a:p>
          <a:p>
            <a:pPr lvl="0">
              <a:spcAft>
                <a:spcPts val="1200"/>
              </a:spcAft>
              <a:buFont typeface="Arial"/>
              <a:buChar char="•"/>
            </a:pPr>
            <a:r>
              <a:rPr lang="fr-FR" sz="5600" dirty="0">
                <a:latin typeface="Arial" panose="020B0604020202020204" pitchFamily="34" charset="0"/>
                <a:cs typeface="Arial" panose="020B0604020202020204" pitchFamily="34" charset="0"/>
              </a:rPr>
              <a:t>Préférez </a:t>
            </a:r>
            <a:r>
              <a:rPr lang="fr-FR" sz="5600" b="1" u="sng" dirty="0">
                <a:latin typeface="Arial" panose="020B0604020202020204" pitchFamily="34" charset="0"/>
                <a:cs typeface="Arial" panose="020B0604020202020204" pitchFamily="34" charset="0"/>
              </a:rPr>
              <a:t>des vêtements pratiques </a:t>
            </a:r>
            <a:r>
              <a:rPr lang="fr-FR" sz="5600" dirty="0">
                <a:latin typeface="Arial" panose="020B0604020202020204" pitchFamily="34" charset="0"/>
                <a:cs typeface="Arial" panose="020B0604020202020204" pitchFamily="34" charset="0"/>
              </a:rPr>
              <a:t>pour faciliter l’autonomie de votre enfant et nous aider (éviter les chaussures avec lacets, baskets montantes, ceintures, bretelles, salopettes, combinaisons…) et des vêtements </a:t>
            </a:r>
            <a:r>
              <a:rPr lang="fr-FR" sz="5600" b="1" u="sng" dirty="0">
                <a:latin typeface="Arial" panose="020B0604020202020204" pitchFamily="34" charset="0"/>
                <a:cs typeface="Arial" panose="020B0604020202020204" pitchFamily="34" charset="0"/>
              </a:rPr>
              <a:t>qui ne craignent pas d’être salis</a:t>
            </a:r>
            <a:r>
              <a:rPr lang="fr-FR" sz="5600" dirty="0">
                <a:latin typeface="Arial" panose="020B0604020202020204" pitchFamily="34" charset="0"/>
                <a:cs typeface="Arial" panose="020B0604020202020204" pitchFamily="34" charset="0"/>
              </a:rPr>
              <a:t>.</a:t>
            </a:r>
          </a:p>
          <a:p>
            <a:pPr lvl="0" fontAlgn="base">
              <a:spcBef>
                <a:spcPct val="0"/>
              </a:spcBef>
              <a:spcAft>
                <a:spcPts val="1200"/>
              </a:spcAft>
              <a:buFont typeface="Arial" charset="0"/>
              <a:buChar char="•"/>
            </a:pPr>
            <a:r>
              <a:rPr lang="fr-FR" altLang="fr-FR" sz="5600" dirty="0">
                <a:solidFill>
                  <a:prstClr val="black"/>
                </a:solidFill>
                <a:latin typeface="Arial" panose="020B0604020202020204" pitchFamily="34" charset="0"/>
                <a:cs typeface="Arial" panose="020B0604020202020204" pitchFamily="34" charset="0"/>
              </a:rPr>
              <a:t>L’école a toujours besoin de changes pour les accidents: principalement des sous-vêtements.</a:t>
            </a:r>
          </a:p>
          <a:p>
            <a:r>
              <a:rPr lang="fr-FR" altLang="fr-FR" sz="5600" dirty="0">
                <a:solidFill>
                  <a:prstClr val="black"/>
                </a:solidFill>
                <a:latin typeface="Arial" panose="020B0604020202020204" pitchFamily="34" charset="0"/>
                <a:cs typeface="Arial" panose="020B0604020202020204" pitchFamily="34" charset="0"/>
              </a:rPr>
              <a:t>Nous vous solliciterons prochainement pour alimenter </a:t>
            </a:r>
            <a:r>
              <a:rPr lang="fr-FR" altLang="fr-FR" sz="5600" b="1" u="sng" dirty="0">
                <a:solidFill>
                  <a:prstClr val="black"/>
                </a:solidFill>
                <a:latin typeface="Arial" panose="020B0604020202020204" pitchFamily="34" charset="0"/>
                <a:cs typeface="Arial" panose="020B0604020202020204" pitchFamily="34" charset="0"/>
              </a:rPr>
              <a:t>la coopérative scolaire</a:t>
            </a:r>
            <a:r>
              <a:rPr lang="fr-FR" altLang="fr-FR" sz="5600" dirty="0">
                <a:solidFill>
                  <a:prstClr val="black"/>
                </a:solidFill>
                <a:latin typeface="Arial" panose="020B0604020202020204" pitchFamily="34" charset="0"/>
                <a:cs typeface="Arial" panose="020B0604020202020204" pitchFamily="34" charset="0"/>
              </a:rPr>
              <a:t>. Cette participation est totalement facultative et non obligatoire mais elle nous permet de proposer des sorties, des spectacles, ou des activités en lien avec un projet spécifique de la classe.   </a:t>
            </a:r>
          </a:p>
          <a:p>
            <a:pPr marL="0" indent="0">
              <a:buNone/>
            </a:pPr>
            <a:endParaRPr lang="fr-FR" altLang="fr-FR" sz="5600" dirty="0">
              <a:solidFill>
                <a:prstClr val="black"/>
              </a:solidFill>
              <a:latin typeface="Arial" panose="020B0604020202020204" pitchFamily="34" charset="0"/>
              <a:cs typeface="Arial" panose="020B0604020202020204" pitchFamily="34" charset="0"/>
            </a:endParaRPr>
          </a:p>
          <a:p>
            <a:pPr lvl="0" fontAlgn="base">
              <a:spcBef>
                <a:spcPct val="0"/>
              </a:spcBef>
              <a:spcAft>
                <a:spcPts val="1200"/>
              </a:spcAft>
              <a:buFont typeface="Arial" charset="0"/>
              <a:buChar char="•"/>
            </a:pPr>
            <a:r>
              <a:rPr lang="fr-FR" altLang="fr-FR" sz="5600" dirty="0">
                <a:solidFill>
                  <a:prstClr val="black"/>
                </a:solidFill>
                <a:latin typeface="Arial" panose="020B0604020202020204" pitchFamily="34" charset="0"/>
                <a:cs typeface="Arial" panose="020B0604020202020204" pitchFamily="34" charset="0"/>
              </a:rPr>
              <a:t>Respectez les </a:t>
            </a:r>
            <a:r>
              <a:rPr lang="fr-FR" altLang="fr-FR" sz="5600" b="1" u="sng" dirty="0">
                <a:solidFill>
                  <a:prstClr val="black"/>
                </a:solidFill>
                <a:latin typeface="Arial" panose="020B0604020202020204" pitchFamily="34" charset="0"/>
                <a:cs typeface="Arial" panose="020B0604020202020204" pitchFamily="34" charset="0"/>
              </a:rPr>
              <a:t>modalités d’accueil et d’adaptation à l’école</a:t>
            </a:r>
            <a:r>
              <a:rPr lang="fr-FR" altLang="fr-FR" sz="5600" dirty="0">
                <a:solidFill>
                  <a:prstClr val="black"/>
                </a:solidFill>
                <a:latin typeface="Arial" panose="020B0604020202020204" pitchFamily="34" charset="0"/>
                <a:cs typeface="Arial" panose="020B0604020202020204" pitchFamily="34" charset="0"/>
              </a:rPr>
              <a:t>.</a:t>
            </a:r>
            <a:endParaRPr lang="fr-FR" sz="5600" dirty="0">
              <a:latin typeface="Arial" panose="020B0604020202020204" pitchFamily="34" charset="0"/>
              <a:cs typeface="Arial" panose="020B0604020202020204" pitchFamily="34" charset="0"/>
            </a:endParaRPr>
          </a:p>
          <a:p>
            <a:pPr marL="0" lvl="0" indent="0" fontAlgn="base">
              <a:spcBef>
                <a:spcPct val="0"/>
              </a:spcBef>
              <a:spcAft>
                <a:spcPts val="1200"/>
              </a:spcAft>
              <a:buNone/>
            </a:pPr>
            <a:endParaRPr lang="fr-FR" altLang="fr-FR" dirty="0">
              <a:solidFill>
                <a:prstClr val="black"/>
              </a:solidFill>
              <a:latin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 xmlns:a16="http://schemas.microsoft.com/office/drawing/2014/main" id="{E6A7D659-9DA4-4D72-BDAC-F2F979C309F5}"/>
              </a:ext>
            </a:extLst>
          </p:cNvPr>
          <p:cNvSpPr>
            <a:spLocks noGrp="1"/>
          </p:cNvSpPr>
          <p:nvPr>
            <p:ph type="sldNum" sz="quarter" idx="12"/>
          </p:nvPr>
        </p:nvSpPr>
        <p:spPr/>
        <p:txBody>
          <a:bodyPr/>
          <a:lstStyle/>
          <a:p>
            <a:fld id="{CF4668DC-857F-487D-BFFA-8C0CA5037977}" type="slidenum">
              <a:rPr lang="fr-BE" smtClean="0"/>
              <a:pPr/>
              <a:t>7</a:t>
            </a:fld>
            <a:endParaRPr lang="fr-BE" dirty="0"/>
          </a:p>
        </p:txBody>
      </p:sp>
    </p:spTree>
    <p:extLst>
      <p:ext uri="{BB962C8B-B14F-4D97-AF65-F5344CB8AC3E}">
        <p14:creationId xmlns:p14="http://schemas.microsoft.com/office/powerpoint/2010/main" val="1613586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8</a:t>
            </a:fld>
            <a:endParaRPr lang="fr-BE"/>
          </a:p>
        </p:txBody>
      </p:sp>
      <p:pic>
        <p:nvPicPr>
          <p:cNvPr id="3" name="Picture" descr="D:\Documents and Settings\cserres\Mes documents\Mes images\Mr_Pose_TGA\Why petit.png"/>
          <p:cNvPicPr/>
          <p:nvPr/>
        </p:nvPicPr>
        <p:blipFill>
          <a:blip r:embed="rId2" cstate="print"/>
          <a:srcRect/>
          <a:stretch>
            <a:fillRect/>
          </a:stretch>
        </p:blipFill>
        <p:spPr bwMode="auto">
          <a:xfrm>
            <a:off x="498926" y="676627"/>
            <a:ext cx="569595" cy="824230"/>
          </a:xfrm>
          <a:prstGeom prst="rect">
            <a:avLst/>
          </a:prstGeom>
          <a:noFill/>
          <a:ln w="9525">
            <a:noFill/>
            <a:miter lim="800000"/>
            <a:headEnd/>
            <a:tailEnd/>
          </a:ln>
        </p:spPr>
      </p:pic>
      <p:pic>
        <p:nvPicPr>
          <p:cNvPr id="4" name="Picture" descr="D:\Documents and Settings\cserres\Mes documents\Mes images\Mr_Pose_TGA\Why petit.png"/>
          <p:cNvPicPr/>
          <p:nvPr/>
        </p:nvPicPr>
        <p:blipFill>
          <a:blip r:embed="rId2" cstate="print"/>
          <a:srcRect/>
          <a:stretch>
            <a:fillRect/>
          </a:stretch>
        </p:blipFill>
        <p:spPr bwMode="auto">
          <a:xfrm>
            <a:off x="539550" y="3060134"/>
            <a:ext cx="569595" cy="824230"/>
          </a:xfrm>
          <a:prstGeom prst="rect">
            <a:avLst/>
          </a:prstGeom>
          <a:noFill/>
          <a:ln w="9525">
            <a:noFill/>
            <a:miter lim="800000"/>
            <a:headEnd/>
            <a:tailEnd/>
          </a:ln>
        </p:spPr>
      </p:pic>
      <p:pic>
        <p:nvPicPr>
          <p:cNvPr id="5" name="Picture" descr="D:\Documents and Settings\cserres\Mes documents\Mes images\Mr_Pose_TGA\Why petit.png"/>
          <p:cNvPicPr/>
          <p:nvPr/>
        </p:nvPicPr>
        <p:blipFill>
          <a:blip r:embed="rId2" cstate="print"/>
          <a:srcRect/>
          <a:stretch>
            <a:fillRect/>
          </a:stretch>
        </p:blipFill>
        <p:spPr bwMode="auto">
          <a:xfrm>
            <a:off x="539551" y="1910397"/>
            <a:ext cx="569595" cy="824230"/>
          </a:xfrm>
          <a:prstGeom prst="rect">
            <a:avLst/>
          </a:prstGeom>
          <a:noFill/>
          <a:ln w="9525">
            <a:noFill/>
            <a:miter lim="800000"/>
            <a:headEnd/>
            <a:tailEnd/>
          </a:ln>
        </p:spPr>
      </p:pic>
      <p:pic>
        <p:nvPicPr>
          <p:cNvPr id="6" name="Picture" descr="D:\Documents and Settings\cserres\Mes documents\Mes images\Mr_Pose_TGA\Why petit.png"/>
          <p:cNvPicPr/>
          <p:nvPr/>
        </p:nvPicPr>
        <p:blipFill>
          <a:blip r:embed="rId2" cstate="print"/>
          <a:srcRect/>
          <a:stretch>
            <a:fillRect/>
          </a:stretch>
        </p:blipFill>
        <p:spPr bwMode="auto">
          <a:xfrm>
            <a:off x="514835" y="4221088"/>
            <a:ext cx="569595" cy="824230"/>
          </a:xfrm>
          <a:prstGeom prst="rect">
            <a:avLst/>
          </a:prstGeom>
          <a:noFill/>
          <a:ln w="9525">
            <a:noFill/>
            <a:miter lim="800000"/>
            <a:headEnd/>
            <a:tailEnd/>
          </a:ln>
        </p:spPr>
      </p:pic>
      <p:pic>
        <p:nvPicPr>
          <p:cNvPr id="7" name="Picture" descr="D:\Documents and Settings\cserres\Mes documents\Mes images\Mr_Pose_TGA\Why petit.png"/>
          <p:cNvPicPr/>
          <p:nvPr/>
        </p:nvPicPr>
        <p:blipFill>
          <a:blip r:embed="rId2" cstate="print"/>
          <a:srcRect/>
          <a:stretch>
            <a:fillRect/>
          </a:stretch>
        </p:blipFill>
        <p:spPr bwMode="auto">
          <a:xfrm>
            <a:off x="514834" y="5517232"/>
            <a:ext cx="569595" cy="824230"/>
          </a:xfrm>
          <a:prstGeom prst="rect">
            <a:avLst/>
          </a:prstGeom>
          <a:noFill/>
          <a:ln w="9525">
            <a:noFill/>
            <a:miter lim="800000"/>
            <a:headEnd/>
            <a:tailEnd/>
          </a:ln>
        </p:spPr>
      </p:pic>
      <p:sp>
        <p:nvSpPr>
          <p:cNvPr id="8" name="ZoneTexte 7"/>
          <p:cNvSpPr txBox="1"/>
          <p:nvPr/>
        </p:nvSpPr>
        <p:spPr>
          <a:xfrm>
            <a:off x="2123728" y="330994"/>
            <a:ext cx="4824536" cy="369332"/>
          </a:xfrm>
          <a:prstGeom prst="rect">
            <a:avLst/>
          </a:prstGeom>
          <a:noFill/>
        </p:spPr>
        <p:txBody>
          <a:bodyPr wrap="square" rtlCol="0">
            <a:spAutoFit/>
          </a:bodyPr>
          <a:lstStyle/>
          <a:p>
            <a:pPr algn="ctr"/>
            <a:r>
              <a:rPr lang="fr-FR" b="1" dirty="0"/>
              <a:t>EN PRATIQUE, ECOLE MODE D’EMPLOI…</a:t>
            </a:r>
          </a:p>
        </p:txBody>
      </p:sp>
      <p:sp>
        <p:nvSpPr>
          <p:cNvPr id="9" name="Rectangle 8"/>
          <p:cNvSpPr/>
          <p:nvPr/>
        </p:nvSpPr>
        <p:spPr>
          <a:xfrm>
            <a:off x="1231259" y="966822"/>
            <a:ext cx="2263435" cy="412115"/>
          </a:xfrm>
          <a:prstGeom prst="wedgeRectCallout">
            <a:avLst>
              <a:gd name="adj1" fmla="val -60140"/>
              <a:gd name="adj2" fmla="val -39445"/>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400" b="1" dirty="0"/>
              <a:t>Je me pose des questions.</a:t>
            </a:r>
          </a:p>
        </p:txBody>
      </p:sp>
      <p:sp>
        <p:nvSpPr>
          <p:cNvPr id="10" name="Rectangle 9"/>
          <p:cNvSpPr/>
          <p:nvPr/>
        </p:nvSpPr>
        <p:spPr>
          <a:xfrm>
            <a:off x="1280686" y="2116454"/>
            <a:ext cx="2263435" cy="412115"/>
          </a:xfrm>
          <a:prstGeom prst="wedgeRectCallout">
            <a:avLst>
              <a:gd name="adj1" fmla="val -60140"/>
              <a:gd name="adj2" fmla="val -39445"/>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400" b="1" dirty="0"/>
              <a:t>La séparation est difficile..</a:t>
            </a:r>
          </a:p>
        </p:txBody>
      </p:sp>
      <p:sp>
        <p:nvSpPr>
          <p:cNvPr id="11" name="Rectangle 10"/>
          <p:cNvSpPr/>
          <p:nvPr/>
        </p:nvSpPr>
        <p:spPr>
          <a:xfrm>
            <a:off x="1231259" y="3060135"/>
            <a:ext cx="2263435" cy="618172"/>
          </a:xfrm>
          <a:prstGeom prst="wedgeRectCallout">
            <a:avLst>
              <a:gd name="adj1" fmla="val -60140"/>
              <a:gd name="adj2" fmla="val -39445"/>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200" b="1" dirty="0"/>
              <a:t>Mon enfant ne me parle pas de l’école</a:t>
            </a:r>
            <a:r>
              <a:rPr lang="fr-FR" sz="1400" dirty="0"/>
              <a:t>.</a:t>
            </a:r>
            <a:endParaRPr lang="fr-FR" sz="1200" dirty="0"/>
          </a:p>
        </p:txBody>
      </p:sp>
      <p:pic>
        <p:nvPicPr>
          <p:cNvPr id="12" name="Picture" descr="D:\Documents and Settings\cserres\Mes documents\Mes images\Mr_Pose_TGA\Pose_18-bras croises.png"/>
          <p:cNvPicPr/>
          <p:nvPr/>
        </p:nvPicPr>
        <p:blipFill>
          <a:blip r:embed="rId3" cstate="print"/>
          <a:srcRect/>
          <a:stretch>
            <a:fillRect/>
          </a:stretch>
        </p:blipFill>
        <p:spPr bwMode="auto">
          <a:xfrm>
            <a:off x="8532440" y="929039"/>
            <a:ext cx="344805" cy="899795"/>
          </a:xfrm>
          <a:prstGeom prst="rect">
            <a:avLst/>
          </a:prstGeom>
          <a:noFill/>
          <a:ln w="9525">
            <a:noFill/>
            <a:miter lim="800000"/>
            <a:headEnd/>
            <a:tailEnd/>
          </a:ln>
        </p:spPr>
      </p:pic>
      <p:sp>
        <p:nvSpPr>
          <p:cNvPr id="13" name="Rectangle à coins arrondis 12"/>
          <p:cNvSpPr/>
          <p:nvPr/>
        </p:nvSpPr>
        <p:spPr>
          <a:xfrm>
            <a:off x="3608113" y="747393"/>
            <a:ext cx="4492279" cy="824230"/>
          </a:xfrm>
          <a:prstGeom prst="wedgeRoundRectCallout">
            <a:avLst>
              <a:gd name="adj1" fmla="val 61263"/>
              <a:gd name="adj2" fmla="val -1661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000" dirty="0"/>
              <a:t>Je lis les affichages à l’entrée de l’école, dans  le hall, devant la classe.</a:t>
            </a:r>
          </a:p>
          <a:p>
            <a:r>
              <a:rPr lang="fr-FR" sz="1000" dirty="0"/>
              <a:t>Je lis, je signe et je prends note des informations du cahier de liaison (cahier vert)</a:t>
            </a:r>
          </a:p>
          <a:p>
            <a:r>
              <a:rPr lang="fr-FR" sz="1000" dirty="0"/>
              <a:t>Je prends rendez-vous avec la maîtresse, avec la directrice. J’échange avec les parents d’élèves élus.</a:t>
            </a:r>
          </a:p>
        </p:txBody>
      </p:sp>
      <p:pic>
        <p:nvPicPr>
          <p:cNvPr id="14" name="Picture" descr="D:\Documents and Settings\cserres\Mes documents\Mes images\Mr_Pose_TGA\Pose_18-bras croises.png"/>
          <p:cNvPicPr/>
          <p:nvPr/>
        </p:nvPicPr>
        <p:blipFill>
          <a:blip r:embed="rId3" cstate="print"/>
          <a:srcRect/>
          <a:stretch>
            <a:fillRect/>
          </a:stretch>
        </p:blipFill>
        <p:spPr bwMode="auto">
          <a:xfrm>
            <a:off x="8547929" y="1910397"/>
            <a:ext cx="344805" cy="899795"/>
          </a:xfrm>
          <a:prstGeom prst="rect">
            <a:avLst/>
          </a:prstGeom>
          <a:noFill/>
          <a:ln w="9525">
            <a:noFill/>
            <a:miter lim="800000"/>
            <a:headEnd/>
            <a:tailEnd/>
          </a:ln>
        </p:spPr>
      </p:pic>
      <p:pic>
        <p:nvPicPr>
          <p:cNvPr id="15" name="Picture" descr="D:\Documents and Settings\cserres\Mes documents\Mes images\Mr_Pose_TGA\Pose_18-bras croises.png"/>
          <p:cNvPicPr/>
          <p:nvPr/>
        </p:nvPicPr>
        <p:blipFill>
          <a:blip r:embed="rId3" cstate="print"/>
          <a:srcRect/>
          <a:stretch>
            <a:fillRect/>
          </a:stretch>
        </p:blipFill>
        <p:spPr bwMode="auto">
          <a:xfrm>
            <a:off x="8532440" y="2984569"/>
            <a:ext cx="344805" cy="899795"/>
          </a:xfrm>
          <a:prstGeom prst="rect">
            <a:avLst/>
          </a:prstGeom>
          <a:noFill/>
          <a:ln w="9525">
            <a:noFill/>
            <a:miter lim="800000"/>
            <a:headEnd/>
            <a:tailEnd/>
          </a:ln>
        </p:spPr>
      </p:pic>
      <p:sp>
        <p:nvSpPr>
          <p:cNvPr id="16" name="Rectangle à coins arrondis 15"/>
          <p:cNvSpPr/>
          <p:nvPr/>
        </p:nvSpPr>
        <p:spPr>
          <a:xfrm>
            <a:off x="3665717" y="1714485"/>
            <a:ext cx="4511473" cy="1057924"/>
          </a:xfrm>
          <a:prstGeom prst="wedgeRoundRectCallout">
            <a:avLst>
              <a:gd name="adj1" fmla="val 61263"/>
              <a:gd name="adj2" fmla="val -1661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lvl="0"/>
            <a:endParaRPr lang="fr-FR" sz="1200" u="sng" dirty="0">
              <a:solidFill>
                <a:prstClr val="black"/>
              </a:solidFill>
            </a:endParaRPr>
          </a:p>
          <a:p>
            <a:pPr lvl="0"/>
            <a:endParaRPr lang="fr-FR" sz="1200" u="sng" dirty="0">
              <a:solidFill>
                <a:prstClr val="black"/>
              </a:solidFill>
            </a:endParaRPr>
          </a:p>
          <a:p>
            <a:pPr lvl="0"/>
            <a:r>
              <a:rPr lang="fr-FR" sz="1200" u="sng" dirty="0">
                <a:solidFill>
                  <a:prstClr val="black"/>
                </a:solidFill>
              </a:rPr>
              <a:t>C’est normal ! Préparez cette séparation</a:t>
            </a:r>
          </a:p>
          <a:p>
            <a:pPr lvl="0"/>
            <a:r>
              <a:rPr lang="fr-FR" sz="1200" dirty="0">
                <a:solidFill>
                  <a:prstClr val="black"/>
                </a:solidFill>
              </a:rPr>
              <a:t>Vous devez expliquer à votre enfant que vous allez revenir, comme chaque jour. Si votre enfant est inquiet, confiez-le nous avec le sourire et ne vous attardez pas. Faites nous confiance. Les doudous peuvent aider.</a:t>
            </a:r>
          </a:p>
          <a:p>
            <a:endParaRPr lang="fr-FR" sz="2400" dirty="0"/>
          </a:p>
        </p:txBody>
      </p:sp>
      <p:sp>
        <p:nvSpPr>
          <p:cNvPr id="17" name="Rectangle à coins arrondis 16"/>
          <p:cNvSpPr/>
          <p:nvPr/>
        </p:nvSpPr>
        <p:spPr>
          <a:xfrm>
            <a:off x="3665717" y="2984569"/>
            <a:ext cx="4492279" cy="815657"/>
          </a:xfrm>
          <a:prstGeom prst="wedgeRoundRectCallout">
            <a:avLst>
              <a:gd name="adj1" fmla="val 60163"/>
              <a:gd name="adj2" fmla="val -4676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200" dirty="0"/>
              <a:t>L’école est  un univers qu’il peut souhaiter garder secret. Peut-être n’a t-il pas les  mots pour en parler. Ne vous inquiétez pas. </a:t>
            </a:r>
          </a:p>
        </p:txBody>
      </p:sp>
      <p:sp>
        <p:nvSpPr>
          <p:cNvPr id="22" name="Rectangle 21"/>
          <p:cNvSpPr/>
          <p:nvPr/>
        </p:nvSpPr>
        <p:spPr>
          <a:xfrm>
            <a:off x="1344678" y="4324117"/>
            <a:ext cx="2263435" cy="618172"/>
          </a:xfrm>
          <a:prstGeom prst="wedgeRectCallout">
            <a:avLst>
              <a:gd name="adj1" fmla="val -60140"/>
              <a:gd name="adj2" fmla="val -39445"/>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200" b="1" dirty="0"/>
              <a:t>Mon enfant ne fait pas la sieste</a:t>
            </a:r>
            <a:endParaRPr lang="fr-FR" sz="1200" dirty="0"/>
          </a:p>
        </p:txBody>
      </p:sp>
      <p:sp>
        <p:nvSpPr>
          <p:cNvPr id="23" name="Rectangle 22"/>
          <p:cNvSpPr/>
          <p:nvPr/>
        </p:nvSpPr>
        <p:spPr>
          <a:xfrm>
            <a:off x="1402283" y="5723290"/>
            <a:ext cx="2263435" cy="618172"/>
          </a:xfrm>
          <a:prstGeom prst="wedgeRectCallout">
            <a:avLst>
              <a:gd name="adj1" fmla="val -60140"/>
              <a:gd name="adj2" fmla="val -39445"/>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200" b="1" dirty="0"/>
              <a:t>Mon enfant est malade.</a:t>
            </a:r>
            <a:endParaRPr lang="fr-FR" sz="1200" dirty="0"/>
          </a:p>
        </p:txBody>
      </p:sp>
      <p:sp>
        <p:nvSpPr>
          <p:cNvPr id="24" name="Rectangle à coins arrondis 23"/>
          <p:cNvSpPr/>
          <p:nvPr/>
        </p:nvSpPr>
        <p:spPr>
          <a:xfrm>
            <a:off x="3720830" y="5601370"/>
            <a:ext cx="4492279" cy="740092"/>
          </a:xfrm>
          <a:prstGeom prst="wedgeRoundRectCallout">
            <a:avLst>
              <a:gd name="adj1" fmla="val 61263"/>
              <a:gd name="adj2" fmla="val -1661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200" dirty="0"/>
              <a:t>Pour fréquenter l’école, un enfant doit être en bonne santé.</a:t>
            </a:r>
          </a:p>
          <a:p>
            <a:r>
              <a:rPr lang="fr-FR" sz="1200" dirty="0"/>
              <a:t>Un enfant malade doit rester à la maison pour se rétablir. Prévenez l’école.</a:t>
            </a:r>
          </a:p>
        </p:txBody>
      </p:sp>
      <p:sp>
        <p:nvSpPr>
          <p:cNvPr id="25" name="Rectangle à coins arrondis 24"/>
          <p:cNvSpPr/>
          <p:nvPr/>
        </p:nvSpPr>
        <p:spPr>
          <a:xfrm>
            <a:off x="3720830" y="4063893"/>
            <a:ext cx="4492279" cy="1057925"/>
          </a:xfrm>
          <a:prstGeom prst="wedgeRoundRectCallout">
            <a:avLst>
              <a:gd name="adj1" fmla="val 59062"/>
              <a:gd name="adj2" fmla="val -1661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200" dirty="0"/>
              <a:t>La vie en collectivité demande beaucoup d’efforts à votre enfant, </a:t>
            </a:r>
            <a:r>
              <a:rPr lang="fr-FR" sz="1200" u="sng" dirty="0"/>
              <a:t>la sieste est donc nécessaire</a:t>
            </a:r>
            <a:r>
              <a:rPr lang="fr-FR" sz="1200" dirty="0"/>
              <a:t>. </a:t>
            </a:r>
          </a:p>
          <a:p>
            <a:r>
              <a:rPr lang="fr-FR" sz="1200" dirty="0"/>
              <a:t>Les couches –culottes  ne sont pas autorisées, même pour la sieste. Nous faisons de notre mieux pour accompagner votre enfant et le rassurer. La tétine et le doudou sont les bienvenus au dortoir.</a:t>
            </a:r>
          </a:p>
        </p:txBody>
      </p:sp>
      <p:pic>
        <p:nvPicPr>
          <p:cNvPr id="26" name="Picture" descr="D:\Documents and Settings\cserres\Mes documents\Mes images\Mr_Pose_TGA\Pose_18-bras croises.png"/>
          <p:cNvPicPr/>
          <p:nvPr/>
        </p:nvPicPr>
        <p:blipFill>
          <a:blip r:embed="rId3" cstate="print"/>
          <a:srcRect/>
          <a:stretch>
            <a:fillRect/>
          </a:stretch>
        </p:blipFill>
        <p:spPr bwMode="auto">
          <a:xfrm>
            <a:off x="8547929" y="4222023"/>
            <a:ext cx="344805" cy="899795"/>
          </a:xfrm>
          <a:prstGeom prst="rect">
            <a:avLst/>
          </a:prstGeom>
          <a:noFill/>
          <a:ln w="9525">
            <a:noFill/>
            <a:miter lim="800000"/>
            <a:headEnd/>
            <a:tailEnd/>
          </a:ln>
        </p:spPr>
      </p:pic>
      <p:pic>
        <p:nvPicPr>
          <p:cNvPr id="27" name="Picture" descr="D:\Documents and Settings\cserres\Mes documents\Mes images\Mr_Pose_TGA\Pose_18-bras croises.png"/>
          <p:cNvPicPr/>
          <p:nvPr/>
        </p:nvPicPr>
        <p:blipFill>
          <a:blip r:embed="rId3" cstate="print"/>
          <a:srcRect/>
          <a:stretch>
            <a:fillRect/>
          </a:stretch>
        </p:blipFill>
        <p:spPr bwMode="auto">
          <a:xfrm>
            <a:off x="8720331" y="5694570"/>
            <a:ext cx="344805" cy="899795"/>
          </a:xfrm>
          <a:prstGeom prst="rect">
            <a:avLst/>
          </a:prstGeom>
          <a:noFill/>
          <a:ln w="9525">
            <a:noFill/>
            <a:miter lim="800000"/>
            <a:headEnd/>
            <a:tailEnd/>
          </a:ln>
        </p:spPr>
      </p:pic>
      <p:sp>
        <p:nvSpPr>
          <p:cNvPr id="18" name="Rectangle 17"/>
          <p:cNvSpPr/>
          <p:nvPr/>
        </p:nvSpPr>
        <p:spPr>
          <a:xfrm>
            <a:off x="9390063" y="-1443484"/>
            <a:ext cx="2286000" cy="276999"/>
          </a:xfrm>
          <a:prstGeom prst="rect">
            <a:avLst/>
          </a:prstGeom>
        </p:spPr>
        <p:txBody>
          <a:bodyPr>
            <a:spAutoFit/>
          </a:bodyPr>
          <a:lstStyle/>
          <a:p>
            <a:pPr lvl="0"/>
            <a:endParaRPr lang="fr-FR" sz="1200" dirty="0">
              <a:solidFill>
                <a:prstClr val="black"/>
              </a:solidFill>
            </a:endParaRPr>
          </a:p>
        </p:txBody>
      </p:sp>
    </p:spTree>
    <p:extLst>
      <p:ext uri="{BB962C8B-B14F-4D97-AF65-F5344CB8AC3E}">
        <p14:creationId xmlns:p14="http://schemas.microsoft.com/office/powerpoint/2010/main" val="351331848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1125</Words>
  <Application>Microsoft Office PowerPoint</Application>
  <PresentationFormat>Affichage à l'écran (4:3)</PresentationFormat>
  <Paragraphs>199</Paragraphs>
  <Slides>8</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Times New Roman</vt:lpstr>
      <vt:lpstr>Wingdings</vt:lpstr>
      <vt:lpstr>Thème Office</vt:lpstr>
      <vt:lpstr>  Bienvenue à l’école Primaire Rosa Parks Livret d’accueil  </vt:lpstr>
      <vt:lpstr>Présentation de l’équipe éducative</vt:lpstr>
      <vt:lpstr>De l’enfant à l’élève</vt:lpstr>
      <vt:lpstr>Horaires de l’école </vt:lpstr>
      <vt:lpstr>Présentation PowerPoint</vt:lpstr>
      <vt:lpstr>Une journée type  à l’école maternelle</vt:lpstr>
      <vt:lpstr>Informations importantes</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LIVRET  D’ACCUEIL</dc:title>
  <dc:creator>Monique</dc:creator>
  <cp:lastModifiedBy>PERRET Catherine</cp:lastModifiedBy>
  <cp:revision>135</cp:revision>
  <cp:lastPrinted>2017-05-05T11:23:38Z</cp:lastPrinted>
  <dcterms:created xsi:type="dcterms:W3CDTF">2014-05-22T20:20:10Z</dcterms:created>
  <dcterms:modified xsi:type="dcterms:W3CDTF">2020-06-20T13:19:35Z</dcterms:modified>
</cp:coreProperties>
</file>